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EFE74-B620-4013-BF88-1A1F677F89F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0ED54-6816-49A5-9F05-7D59CF91C55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1817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14"/>
              <a:buFont typeface="Calibri"/>
              <a:buNone/>
            </a:pPr>
            <a:endParaRPr sz="1100"/>
          </a:p>
        </p:txBody>
      </p:sp>
    </p:spTree>
    <p:extLst>
      <p:ext uri="{BB962C8B-B14F-4D97-AF65-F5344CB8AC3E}">
        <p14:creationId xmlns:p14="http://schemas.microsoft.com/office/powerpoint/2010/main" val="788134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9888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294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7578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56EBA-DB02-84C8-99E2-95BE5BA6B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F9BD0C-8716-D30E-5970-96CFF9B5F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A135F-D7AA-B427-8189-82626236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AA2D-A737-131D-B706-FE10E290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D18B5-7CD0-5079-0069-5DD5AE31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570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44732-D418-308F-654C-F5CD3D39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47161-67C3-AAE3-B79A-AE121F240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AF6AD-5A40-42B5-5E7A-4F1DDA6CA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1F097-93AC-7EF7-8ED0-25C6F49B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5AF61-61F1-4E8C-4474-816A3E13E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69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4BBF-AEAD-F085-AAA1-9BC795A6D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17AF9-9CDA-F3F5-25AE-0C0C95546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55C23-5600-4B6D-545C-F6261EA62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1C10A-C3B4-11EA-2771-74B96EE3C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6A45B-C1E7-1181-97A5-55292C7EF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1655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A8472-9179-6BF3-8249-3A093377E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0C4C9-D360-D0BB-A55E-452816C76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C206C9-0340-C02D-FC18-713A5CF8B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99A0B-8D23-8B40-4B64-D6714962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AA953-D41F-006A-7B9F-FB55E1687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B851A-763D-DB5F-0983-420FD818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400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48AF7-D6C8-8D88-92C9-5B8ECF8EF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2985B-7C36-CAD9-3C84-2C6C44E73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9ADCB-E974-400A-BB26-9FD8BEC74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3C05C-F939-84C3-1B3A-E8EAC977A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1583D-5D59-0397-CF9A-D3B45294A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8DE045-95D3-CDAC-CC0D-C66F7C56E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B114EB-B240-0A21-76ED-FBD152B66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14F0BA-4151-FD78-6DA5-28FE139C0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092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AB15-9D12-7B8C-9025-8F8712D12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13277-C65B-775C-F3AF-AA79CA33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0C0B65-E4FC-C86E-DDDA-439EC56ED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B73EF-FE20-F33D-2710-03FCB9AE6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340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02EC42-89EC-4526-3E69-78F96607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227AC5-00D1-7262-BAF3-7DC323735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35F25B-32DB-3FA4-3912-0837CAE19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01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8DDB0-96F8-61FD-A8EF-1D90BAAE9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5A338-F836-04F8-A01B-C6EFED6E2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F9316-4B1B-7283-DF5F-D2A7BDBED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0FF01-44DB-3ACB-0F08-D2828344A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D2A2E-2C8E-D475-D82B-FA53F6E34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974CA-E43D-78CF-FDF1-6C078CF5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610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9057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AAE93-DB84-7796-7921-3D10402C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8730AD-91C9-D92D-CA6F-EDF0FDDADD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3EB75-7242-4447-764F-DE8951A09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E28064-3877-BDF6-9C04-1A64D4101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BA41A-AD72-2A5E-489B-5A0674951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F1ED9-27D6-86D0-B2B5-D007A0E7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207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21758-2E4C-723C-1F6D-4FBF94DAC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1B3A6-804F-53BC-4CA0-09B4E0AF3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DD24A-3121-0AEF-8AB7-58D3EAEAD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78A95-206A-114A-4AD9-CF2B47B93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36CB8-BFD3-5A41-204C-991F50841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3736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1C084-7117-2370-42EE-C237D7318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DDDCC-4F67-6629-8EFE-6A3E71F32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BC527-C2CD-E066-6E69-15017B8FE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B5719-76E5-9A67-5D36-AA8C981E6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345E6-DADA-F251-6561-25317A4A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66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980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091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941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659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26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400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881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73E79-E032-48FC-8BDC-8725E416817B}" type="datetimeFigureOut">
              <a:rPr lang="en-IN" smtClean="0"/>
              <a:t>27-09-2023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7723B-0706-4999-A88E-F4783B2CE0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122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5A21B-22F5-2FF7-C28B-110697C9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F42FC-24C4-C9D1-5752-4D154CA2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969621-AF75-006A-3467-2F2EF8D1E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E6A8C-D9A5-4B80-9955-5141F1D7546E}" type="datetimeFigureOut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27-09-2023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B224C-2E05-16EB-1B46-7C86F8C56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E0B7C-0D14-8A7B-079E-52381C6D00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5E221A-DC2B-4F8E-B49C-AAF6B0012B65}" type="slidenum">
              <a:rPr kumimoji="0" lang="en-I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841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oel.sarode@tropmet.res.in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tropmet.res.i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/>
        </p:nvSpPr>
        <p:spPr>
          <a:xfrm>
            <a:off x="429297" y="2571686"/>
            <a:ext cx="11355186" cy="264683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2800" b="1" i="0" u="none" strike="noStrike" kern="1200" cap="none" spc="0" normalizeH="0" baseline="0" noProof="0" dirty="0" smtClean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sz="1000" b="1" dirty="0" smtClean="0">
              <a:solidFill>
                <a:srgbClr val="ED7D3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i-I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मिलिन्द </a:t>
            </a:r>
            <a:r>
              <a:rPr kumimoji="0" lang="hi-IN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मुजुमदार</a:t>
            </a:r>
            <a:endParaRPr kumimoji="0" lang="hi-IN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Dr. </a:t>
            </a:r>
            <a:r>
              <a:rPr kumimoji="0" lang="en-US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Milind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Mujumdar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 dirty="0">
                <a:ln>
                  <a:noFill/>
                </a:ln>
                <a:solidFill>
                  <a:srgbClr val="558ED5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hlinkClick r:id="rId3"/>
              </a:rPr>
              <a:t>mujum@tropmet.res.in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kumimoji="0" 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Associates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: </a:t>
            </a:r>
            <a:r>
              <a:rPr kumimoji="0" lang="en-US" sz="145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Mangesh</a:t>
            </a:r>
            <a:r>
              <a:rPr kumimoji="0" lang="en-US" sz="145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 </a:t>
            </a:r>
            <a:r>
              <a:rPr kumimoji="0" lang="en-US" sz="14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Goswami</a:t>
            </a:r>
            <a:r>
              <a:rPr kumimoji="0" lang="en-US" sz="14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450" b="1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Amey</a:t>
            </a:r>
            <a:r>
              <a:rPr lang="en-US" sz="1450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50" b="1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Datye</a:t>
            </a:r>
            <a:r>
              <a:rPr lang="en-US" sz="1450" b="1" dirty="0" smtClean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450" b="1" dirty="0" smtClean="0">
                <a:solidFill>
                  <a:prstClr val="black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G. </a:t>
            </a:r>
            <a:r>
              <a:rPr lang="en-US" sz="1450" b="1" dirty="0" err="1" smtClean="0">
                <a:solidFill>
                  <a:prstClr val="black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Sreenivas</a:t>
            </a:r>
            <a:r>
              <a:rPr lang="en-US" sz="1450" b="1" dirty="0" smtClean="0">
                <a:solidFill>
                  <a:prstClr val="black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, </a:t>
            </a:r>
            <a:r>
              <a:rPr lang="en-US" sz="1450" b="1" dirty="0" err="1">
                <a:solidFill>
                  <a:prstClr val="black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Madhusudan</a:t>
            </a:r>
            <a:r>
              <a:rPr lang="en-US" sz="1450" b="1" dirty="0">
                <a:solidFill>
                  <a:prstClr val="black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Ingle, </a:t>
            </a:r>
            <a:r>
              <a:rPr lang="en-US" sz="145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Bhupendra</a:t>
            </a:r>
            <a:r>
              <a:rPr lang="en-US" sz="145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5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Bahadur </a:t>
            </a:r>
            <a:r>
              <a:rPr lang="en-US" sz="145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Singh and </a:t>
            </a:r>
            <a:r>
              <a:rPr lang="en-US" sz="1450" b="1" dirty="0" err="1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Yogesh</a:t>
            </a:r>
            <a:r>
              <a:rPr lang="en-US" sz="1450" b="1" dirty="0">
                <a:solidFill>
                  <a:prstClr val="black"/>
                </a:solidFill>
                <a:latin typeface="Arial"/>
                <a:ea typeface="Arial"/>
                <a:cs typeface="Arial"/>
                <a:sym typeface="Arial"/>
              </a:rPr>
              <a:t> Tiwari</a:t>
            </a:r>
            <a:r>
              <a:rPr lang="en-US" sz="145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sz="14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Arial"/>
              <a:cs typeface="Arial" pitchFamily="34" charset="0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32263" y="5234531"/>
            <a:ext cx="11114115" cy="1508065"/>
          </a:xfrm>
          <a:prstGeom prst="rect">
            <a:avLst/>
          </a:prstGeom>
          <a:solidFill>
            <a:srgbClr val="00CC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Centre for Climate Change Research (CCCR)</a:t>
            </a:r>
            <a:endParaRPr kumimoji="0" sz="28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Indian Institute of Tropical Meteorology (IITM), Pune.</a:t>
            </a:r>
            <a:endParaRPr kumimoji="0" sz="28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http://www.tropmet.res.in</a:t>
            </a:r>
            <a:endParaRPr kumimoji="0" sz="2800" b="1" i="1" u="sng" strike="noStrike" kern="1200" cap="none" spc="0" normalizeH="0" baseline="0" noProof="0" dirty="0">
              <a:ln>
                <a:noFill/>
              </a:ln>
              <a:solidFill>
                <a:srgbClr val="ED7D3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  <a:hlinkClick r:id="rId4">
                <a:extLst>
                  <a:ext uri="{A12FA001-AC4F-418D-AE19-62706E023703}">
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432263" y="1154539"/>
            <a:ext cx="11255432" cy="141573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Regional Climate Observations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2263" y="24315"/>
            <a:ext cx="11255432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noProof="0" dirty="0" smtClean="0">
                <a:solidFill>
                  <a:srgbClr val="0070C0"/>
                </a:solidFill>
                <a:latin typeface="Calibri"/>
              </a:rPr>
              <a:t>Sessions B2 and B3: C</a:t>
            </a:r>
            <a:r>
              <a:rPr kumimoji="0" lang="en-I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ORDEX Interaction with Society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2400" b="1" dirty="0" smtClean="0">
                <a:solidFill>
                  <a:srgbClr val="0070C0"/>
                </a:solidFill>
                <a:latin typeface="Calibri"/>
                <a:sym typeface="Arial"/>
              </a:rPr>
              <a:t>Session B2: Integration of available climate information in support of decision making</a:t>
            </a:r>
            <a:endParaRPr kumimoji="0" lang="en-IN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>
            <a:spLocks noGrp="1"/>
          </p:cNvSpPr>
          <p:nvPr>
            <p:ph type="sldNum" idx="12"/>
          </p:nvPr>
        </p:nvSpPr>
        <p:spPr>
          <a:xfrm>
            <a:off x="7981950" y="6356350"/>
            <a:ext cx="2057400" cy="365100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14" y="2719878"/>
            <a:ext cx="2459182" cy="12100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99" y="2736632"/>
            <a:ext cx="1405296" cy="142593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165804" y="-23985"/>
            <a:ext cx="202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28 September 2023</a:t>
            </a:r>
            <a:endParaRPr lang="en-IN" b="1" dirty="0"/>
          </a:p>
        </p:txBody>
      </p:sp>
      <p:pic>
        <p:nvPicPr>
          <p:cNvPr id="11" name="Picture 2" descr="CORDEX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857" y="2749532"/>
            <a:ext cx="2062066" cy="886044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6642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5"/>
    </mc:Choice>
    <mc:Fallback xmlns="">
      <p:transition spd="slow" advTm="382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695" y="143945"/>
            <a:ext cx="11496502" cy="1655762"/>
          </a:xfrm>
        </p:spPr>
        <p:txBody>
          <a:bodyPr>
            <a:noAutofit/>
          </a:bodyPr>
          <a:lstStyle/>
          <a:p>
            <a:pPr marL="457200" indent="-457200" algn="just">
              <a:buAutoNum type="arabicParenR"/>
            </a:pPr>
            <a:r>
              <a:rPr lang="en-IN" sz="4200" b="1" dirty="0" smtClean="0"/>
              <a:t>Regional climate observations – </a:t>
            </a:r>
            <a:r>
              <a:rPr lang="en-IN" sz="4200" b="1" dirty="0" smtClean="0">
                <a:solidFill>
                  <a:srgbClr val="0070C0"/>
                </a:solidFill>
              </a:rPr>
              <a:t>area average </a:t>
            </a:r>
            <a:r>
              <a:rPr lang="en-IN" sz="4200" b="1" dirty="0" smtClean="0"/>
              <a:t>in-situ Hydro-Meteorological observations</a:t>
            </a:r>
          </a:p>
          <a:p>
            <a:pPr marL="457200" indent="-457200" algn="just">
              <a:buAutoNum type="arabicParenR"/>
            </a:pPr>
            <a:r>
              <a:rPr lang="en-IN" sz="4200" b="1" dirty="0" smtClean="0"/>
              <a:t>Capacity building – </a:t>
            </a:r>
            <a:r>
              <a:rPr lang="en-IN" sz="4200" b="1" dirty="0" smtClean="0">
                <a:solidFill>
                  <a:srgbClr val="0070C0"/>
                </a:solidFill>
              </a:rPr>
              <a:t>Training centres,</a:t>
            </a:r>
            <a:r>
              <a:rPr lang="en-IN" sz="4200" b="1" dirty="0" smtClean="0"/>
              <a:t> wear &amp; tear / maintenance </a:t>
            </a:r>
          </a:p>
          <a:p>
            <a:pPr marL="457200" indent="-457200" algn="just">
              <a:buAutoNum type="arabicParenR"/>
            </a:pPr>
            <a:r>
              <a:rPr lang="en-IN" sz="4200" b="1" dirty="0" smtClean="0"/>
              <a:t>Societal / Stake holders involvement – </a:t>
            </a:r>
            <a:r>
              <a:rPr lang="en-IN" sz="4200" b="1" dirty="0" smtClean="0">
                <a:solidFill>
                  <a:srgbClr val="0070C0"/>
                </a:solidFill>
              </a:rPr>
              <a:t>incentives</a:t>
            </a:r>
            <a:r>
              <a:rPr lang="en-IN" sz="4200" b="1" dirty="0" smtClean="0"/>
              <a:t> for sustenance of the data generation</a:t>
            </a:r>
          </a:p>
          <a:p>
            <a:pPr marL="457200" indent="-457200" algn="just">
              <a:buAutoNum type="arabicParenR"/>
            </a:pPr>
            <a:r>
              <a:rPr lang="en-IN" sz="4200" b="1" dirty="0" smtClean="0">
                <a:solidFill>
                  <a:srgbClr val="0070C0"/>
                </a:solidFill>
              </a:rPr>
              <a:t>Data Base </a:t>
            </a:r>
            <a:r>
              <a:rPr lang="en-IN" sz="4200" b="1" dirty="0" smtClean="0"/>
              <a:t>/ Quality control / Management / Sharing </a:t>
            </a:r>
          </a:p>
          <a:p>
            <a:pPr marL="457200" indent="-457200" algn="just">
              <a:buAutoNum type="arabicParenR"/>
            </a:pPr>
            <a:r>
              <a:rPr lang="en-IN" sz="4200" b="1" dirty="0" smtClean="0"/>
              <a:t>Data Analyses / </a:t>
            </a:r>
            <a:r>
              <a:rPr lang="en-IN" sz="4200" b="1" dirty="0" smtClean="0">
                <a:solidFill>
                  <a:srgbClr val="0070C0"/>
                </a:solidFill>
              </a:rPr>
              <a:t>Bias correction</a:t>
            </a:r>
            <a:r>
              <a:rPr lang="en-IN" sz="4200" b="1" dirty="0" smtClean="0"/>
              <a:t> / Extremes / Climate projection</a:t>
            </a:r>
            <a:endParaRPr lang="en-IN" sz="4200" b="1" dirty="0"/>
          </a:p>
        </p:txBody>
      </p:sp>
    </p:spTree>
    <p:extLst>
      <p:ext uri="{BB962C8B-B14F-4D97-AF65-F5344CB8AC3E}">
        <p14:creationId xmlns:p14="http://schemas.microsoft.com/office/powerpoint/2010/main" val="3010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131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mujum</dc:creator>
  <cp:lastModifiedBy>mujum</cp:lastModifiedBy>
  <cp:revision>11</cp:revision>
  <dcterms:created xsi:type="dcterms:W3CDTF">2023-09-27T10:29:46Z</dcterms:created>
  <dcterms:modified xsi:type="dcterms:W3CDTF">2023-09-27T14:08:56Z</dcterms:modified>
</cp:coreProperties>
</file>