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301" r:id="rId3"/>
    <p:sldId id="302" r:id="rId4"/>
    <p:sldId id="283" r:id="rId5"/>
    <p:sldId id="297" r:id="rId6"/>
    <p:sldId id="299" r:id="rId7"/>
    <p:sldId id="303" r:id="rId8"/>
    <p:sldId id="306" r:id="rId9"/>
    <p:sldId id="305" r:id="rId10"/>
    <p:sldId id="296" r:id="rId11"/>
  </p:sldIdLst>
  <p:sldSz cx="129619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0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5512"/>
    <a:srgbClr val="F0D211"/>
    <a:srgbClr val="358946"/>
    <a:srgbClr val="275AF0"/>
    <a:srgbClr val="5973FC"/>
    <a:srgbClr val="556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38"/>
    <p:restoredTop sz="94681"/>
  </p:normalViewPr>
  <p:slideViewPr>
    <p:cSldViewPr>
      <p:cViewPr>
        <p:scale>
          <a:sx n="95" d="100"/>
          <a:sy n="95" d="100"/>
        </p:scale>
        <p:origin x="144" y="448"/>
      </p:cViewPr>
      <p:guideLst>
        <p:guide orient="horz" pos="2160"/>
        <p:guide pos="40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8D21B-98CF-8D48-991C-E3C71353A47E}" type="datetimeFigureOut">
              <a:rPr lang="en-US" smtClean="0"/>
              <a:t>9/27/23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12763" y="1143000"/>
            <a:ext cx="58324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686B3-246B-C948-8F48-77EB12B10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08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565d7c642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913" y="685800"/>
            <a:ext cx="6480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565d7c642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1851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146" y="2130426"/>
            <a:ext cx="11017647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4291" y="3886200"/>
            <a:ext cx="907335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4847-BDD9-4181-A22E-F2D42B4B971A}" type="datetimeFigureOut">
              <a:rPr lang="en-IN" smtClean="0"/>
              <a:t>27/09/23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563A-8FFB-46D3-91FE-C391AAA1AC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3664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4847-BDD9-4181-A22E-F2D42B4B971A}" type="datetimeFigureOut">
              <a:rPr lang="en-IN" smtClean="0"/>
              <a:t>27/09/23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563A-8FFB-46D3-91FE-C391AAA1AC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6766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7405" y="274639"/>
            <a:ext cx="291643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8097" y="274639"/>
            <a:ext cx="853327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4847-BDD9-4181-A22E-F2D42B4B971A}" type="datetimeFigureOut">
              <a:rPr lang="en-IN" smtClean="0"/>
              <a:t>27/09/23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563A-8FFB-46D3-91FE-C391AAA1AC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273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4847-BDD9-4181-A22E-F2D42B4B971A}" type="datetimeFigureOut">
              <a:rPr lang="en-IN" smtClean="0"/>
              <a:t>27/09/23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563A-8FFB-46D3-91FE-C391AAA1AC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2738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904" y="4406901"/>
            <a:ext cx="1101764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3904" y="2906713"/>
            <a:ext cx="1101764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4847-BDD9-4181-A22E-F2D42B4B971A}" type="datetimeFigureOut">
              <a:rPr lang="en-IN" smtClean="0"/>
              <a:t>27/09/23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563A-8FFB-46D3-91FE-C391AAA1AC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5102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97" y="1600201"/>
            <a:ext cx="572485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8985" y="1600201"/>
            <a:ext cx="572485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4847-BDD9-4181-A22E-F2D42B4B971A}" type="datetimeFigureOut">
              <a:rPr lang="en-IN" smtClean="0"/>
              <a:t>27/09/23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563A-8FFB-46D3-91FE-C391AAA1AC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57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97" y="1535113"/>
            <a:ext cx="572710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97" y="2174875"/>
            <a:ext cx="572710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4485" y="1535113"/>
            <a:ext cx="572935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4485" y="2174875"/>
            <a:ext cx="572935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4847-BDD9-4181-A22E-F2D42B4B971A}" type="datetimeFigureOut">
              <a:rPr lang="en-IN" smtClean="0"/>
              <a:t>27/09/23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563A-8FFB-46D3-91FE-C391AAA1AC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4561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4847-BDD9-4181-A22E-F2D42B4B971A}" type="datetimeFigureOut">
              <a:rPr lang="en-IN" smtClean="0"/>
              <a:t>27/09/23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563A-8FFB-46D3-91FE-C391AAA1AC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1501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4847-BDD9-4181-A22E-F2D42B4B971A}" type="datetimeFigureOut">
              <a:rPr lang="en-IN" smtClean="0"/>
              <a:t>27/09/23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563A-8FFB-46D3-91FE-C391AAA1AC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150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98" y="273050"/>
            <a:ext cx="4264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7758" y="273051"/>
            <a:ext cx="724608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8098" y="1435101"/>
            <a:ext cx="4264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4847-BDD9-4181-A22E-F2D42B4B971A}" type="datetimeFigureOut">
              <a:rPr lang="en-IN" smtClean="0"/>
              <a:t>27/09/23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563A-8FFB-46D3-91FE-C391AAA1AC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9337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630" y="4800600"/>
            <a:ext cx="777716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0630" y="612775"/>
            <a:ext cx="777716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0630" y="5367338"/>
            <a:ext cx="777716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4847-BDD9-4181-A22E-F2D42B4B971A}" type="datetimeFigureOut">
              <a:rPr lang="en-IN" smtClean="0"/>
              <a:t>27/09/23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563A-8FFB-46D3-91FE-C391AAA1AC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006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97" y="274638"/>
            <a:ext cx="116657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97" y="1600201"/>
            <a:ext cx="1166574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8097" y="6356351"/>
            <a:ext cx="3024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B4847-BDD9-4181-A22E-F2D42B4B971A}" type="datetimeFigureOut">
              <a:rPr lang="en-IN" smtClean="0"/>
              <a:t>27/09/23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8662" y="6356351"/>
            <a:ext cx="4104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89389" y="6356351"/>
            <a:ext cx="3024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D563A-8FFB-46D3-91FE-C391AAA1AC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064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ccr.tropmet.res.in/cccr/home/images/cccr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332" y="5497388"/>
            <a:ext cx="2337205" cy="95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49521" y="5318487"/>
            <a:ext cx="1274440" cy="127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12417" y="2132856"/>
            <a:ext cx="1000911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High-resolution global modelling for regional climate studies</a:t>
            </a:r>
          </a:p>
          <a:p>
            <a:pPr algn="ctr"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SzPct val="100000"/>
              <a:defRPr/>
            </a:pPr>
            <a:r>
              <a:rPr lang="en-US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Sabin TP</a:t>
            </a:r>
            <a:endParaRPr lang="en-US" b="1" i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SzPct val="100000"/>
              <a:defRPr/>
            </a:pPr>
            <a:endParaRPr lang="en-US" b="1" dirty="0" smtClean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SzPct val="100000"/>
              <a:defRPr/>
            </a:pPr>
            <a:r>
              <a:rPr lang="en-US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Centre for Climate Change Research, </a:t>
            </a:r>
            <a:r>
              <a:rPr lang="en-US" sz="1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Indian </a:t>
            </a:r>
            <a:r>
              <a:rPr lang="en-US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Institute of Tropical Meteorology</a:t>
            </a:r>
          </a:p>
          <a:p>
            <a:pPr algn="ctr">
              <a:buSzPct val="100000"/>
              <a:defRPr/>
            </a:pPr>
            <a:r>
              <a:rPr lang="en-US" sz="1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en-US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sabin@tropmet.res.in</a:t>
            </a:r>
            <a:endParaRPr lang="en-US" sz="1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41209" y="138118"/>
            <a:ext cx="42487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solidFill>
                  <a:srgbClr val="003399"/>
                </a:solidFill>
              </a:rPr>
              <a:t>ICRC-CORDEX-2023, IITM, Pune</a:t>
            </a:r>
            <a:r>
              <a:rPr lang="en-US" sz="1600" b="1" smtClean="0">
                <a:solidFill>
                  <a:srgbClr val="003399"/>
                </a:solidFill>
              </a:rPr>
              <a:t>, 25-29 Sep 2023</a:t>
            </a:r>
            <a:endParaRPr lang="en-US" sz="16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8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35"/>
          <a:stretch/>
        </p:blipFill>
        <p:spPr>
          <a:xfrm>
            <a:off x="-1" y="4869160"/>
            <a:ext cx="12961939" cy="20162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89081" y="4634552"/>
            <a:ext cx="54259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b="1" dirty="0">
                <a:solidFill>
                  <a:srgbClr val="5973FC"/>
                </a:solidFill>
                <a:latin typeface="Proxima Nova" charset="0"/>
              </a:rPr>
              <a:t>Thank you</a:t>
            </a:r>
            <a:endParaRPr lang="en-US" sz="4200" b="1" dirty="0">
              <a:solidFill>
                <a:srgbClr val="5973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60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0"/>
          <p:cNvSpPr/>
          <p:nvPr/>
        </p:nvSpPr>
        <p:spPr>
          <a:xfrm flipH="1">
            <a:off x="4729005" y="-53012"/>
            <a:ext cx="167788" cy="6938396"/>
          </a:xfrm>
          <a:custGeom>
            <a:avLst/>
            <a:gdLst/>
            <a:ahLst/>
            <a:cxnLst/>
            <a:rect l="l" t="t" r="r" b="b"/>
            <a:pathLst>
              <a:path w="1513" h="166415" extrusionOk="0">
                <a:moveTo>
                  <a:pt x="751" y="1"/>
                </a:moveTo>
                <a:cubicBezTo>
                  <a:pt x="346" y="1"/>
                  <a:pt x="1" y="334"/>
                  <a:pt x="1" y="751"/>
                </a:cubicBezTo>
                <a:lnTo>
                  <a:pt x="1" y="165664"/>
                </a:lnTo>
                <a:cubicBezTo>
                  <a:pt x="1" y="166081"/>
                  <a:pt x="334" y="166414"/>
                  <a:pt x="751" y="166414"/>
                </a:cubicBezTo>
                <a:cubicBezTo>
                  <a:pt x="1167" y="166414"/>
                  <a:pt x="1513" y="166081"/>
                  <a:pt x="1513" y="165664"/>
                </a:cubicBezTo>
                <a:lnTo>
                  <a:pt x="1513" y="751"/>
                </a:lnTo>
                <a:cubicBezTo>
                  <a:pt x="1513" y="334"/>
                  <a:pt x="1167" y="1"/>
                  <a:pt x="75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426" name="Google Shape;426;p20"/>
          <p:cNvGrpSpPr/>
          <p:nvPr/>
        </p:nvGrpSpPr>
        <p:grpSpPr>
          <a:xfrm>
            <a:off x="484099" y="476672"/>
            <a:ext cx="4606473" cy="2176376"/>
            <a:chOff x="933838" y="532900"/>
            <a:chExt cx="2079971" cy="979046"/>
          </a:xfrm>
        </p:grpSpPr>
        <p:sp>
          <p:nvSpPr>
            <p:cNvPr id="427" name="Google Shape;427;p20"/>
            <p:cNvSpPr/>
            <p:nvPr/>
          </p:nvSpPr>
          <p:spPr>
            <a:xfrm>
              <a:off x="1033115" y="551027"/>
              <a:ext cx="1980694" cy="960919"/>
            </a:xfrm>
            <a:custGeom>
              <a:avLst/>
              <a:gdLst/>
              <a:ahLst/>
              <a:cxnLst/>
              <a:rect l="l" t="t" r="r" b="b"/>
              <a:pathLst>
                <a:path w="51793" h="25127" extrusionOk="0">
                  <a:moveTo>
                    <a:pt x="33544" y="1"/>
                  </a:moveTo>
                  <a:cubicBezTo>
                    <a:pt x="33507" y="1"/>
                    <a:pt x="33470" y="1"/>
                    <a:pt x="33433" y="2"/>
                  </a:cubicBezTo>
                  <a:lnTo>
                    <a:pt x="3537" y="990"/>
                  </a:lnTo>
                  <a:cubicBezTo>
                    <a:pt x="1548" y="1050"/>
                    <a:pt x="0" y="2693"/>
                    <a:pt x="60" y="4658"/>
                  </a:cubicBezTo>
                  <a:lnTo>
                    <a:pt x="620" y="21695"/>
                  </a:lnTo>
                  <a:cubicBezTo>
                    <a:pt x="690" y="23611"/>
                    <a:pt x="2284" y="25126"/>
                    <a:pt x="4211" y="25126"/>
                  </a:cubicBezTo>
                  <a:cubicBezTo>
                    <a:pt x="4248" y="25126"/>
                    <a:pt x="4285" y="25126"/>
                    <a:pt x="4322" y="25124"/>
                  </a:cubicBezTo>
                  <a:lnTo>
                    <a:pt x="34231" y="24136"/>
                  </a:lnTo>
                  <a:cubicBezTo>
                    <a:pt x="36207" y="24077"/>
                    <a:pt x="37767" y="22434"/>
                    <a:pt x="37696" y="20469"/>
                  </a:cubicBezTo>
                  <a:lnTo>
                    <a:pt x="37636" y="18540"/>
                  </a:lnTo>
                  <a:cubicBezTo>
                    <a:pt x="37600" y="17409"/>
                    <a:pt x="38493" y="16469"/>
                    <a:pt x="39636" y="16433"/>
                  </a:cubicBezTo>
                  <a:lnTo>
                    <a:pt x="42982" y="16326"/>
                  </a:lnTo>
                  <a:cubicBezTo>
                    <a:pt x="43004" y="16325"/>
                    <a:pt x="43026" y="16325"/>
                    <a:pt x="43049" y="16325"/>
                  </a:cubicBezTo>
                  <a:cubicBezTo>
                    <a:pt x="43772" y="16325"/>
                    <a:pt x="44422" y="16700"/>
                    <a:pt x="44792" y="17266"/>
                  </a:cubicBezTo>
                  <a:cubicBezTo>
                    <a:pt x="45460" y="18291"/>
                    <a:pt x="46628" y="18959"/>
                    <a:pt x="47943" y="18959"/>
                  </a:cubicBezTo>
                  <a:cubicBezTo>
                    <a:pt x="47988" y="18959"/>
                    <a:pt x="48033" y="18959"/>
                    <a:pt x="48078" y="18957"/>
                  </a:cubicBezTo>
                  <a:cubicBezTo>
                    <a:pt x="50162" y="18886"/>
                    <a:pt x="51793" y="17159"/>
                    <a:pt x="51721" y="15099"/>
                  </a:cubicBezTo>
                  <a:cubicBezTo>
                    <a:pt x="51663" y="13077"/>
                    <a:pt x="49974" y="11490"/>
                    <a:pt x="47940" y="11490"/>
                  </a:cubicBezTo>
                  <a:cubicBezTo>
                    <a:pt x="47903" y="11490"/>
                    <a:pt x="47865" y="11491"/>
                    <a:pt x="47828" y="11492"/>
                  </a:cubicBezTo>
                  <a:cubicBezTo>
                    <a:pt x="46459" y="11539"/>
                    <a:pt x="45292" y="12301"/>
                    <a:pt x="44661" y="13397"/>
                  </a:cubicBezTo>
                  <a:cubicBezTo>
                    <a:pt x="44327" y="14004"/>
                    <a:pt x="43673" y="14433"/>
                    <a:pt x="42911" y="14456"/>
                  </a:cubicBezTo>
                  <a:lnTo>
                    <a:pt x="39577" y="14575"/>
                  </a:lnTo>
                  <a:cubicBezTo>
                    <a:pt x="39555" y="14576"/>
                    <a:pt x="39533" y="14577"/>
                    <a:pt x="39511" y="14577"/>
                  </a:cubicBezTo>
                  <a:cubicBezTo>
                    <a:pt x="38397" y="14577"/>
                    <a:pt x="37480" y="13697"/>
                    <a:pt x="37434" y="12599"/>
                  </a:cubicBezTo>
                  <a:lnTo>
                    <a:pt x="37136" y="3431"/>
                  </a:lnTo>
                  <a:cubicBezTo>
                    <a:pt x="37078" y="1515"/>
                    <a:pt x="35472" y="1"/>
                    <a:pt x="33544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933838" y="788897"/>
              <a:ext cx="177598" cy="256076"/>
            </a:xfrm>
            <a:custGeom>
              <a:avLst/>
              <a:gdLst/>
              <a:ahLst/>
              <a:cxnLst/>
              <a:rect l="l" t="t" r="r" b="b"/>
              <a:pathLst>
                <a:path w="4644" h="6014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18"/>
                    <a:pt x="1" y="2180"/>
                    <a:pt x="1" y="3001"/>
                  </a:cubicBezTo>
                  <a:cubicBezTo>
                    <a:pt x="1" y="4668"/>
                    <a:pt x="1346" y="6014"/>
                    <a:pt x="3001" y="6014"/>
                  </a:cubicBezTo>
                  <a:lnTo>
                    <a:pt x="4644" y="6014"/>
                  </a:lnTo>
                  <a:lnTo>
                    <a:pt x="4644" y="1"/>
                  </a:ln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1071816" y="532900"/>
              <a:ext cx="1939277" cy="923862"/>
            </a:xfrm>
            <a:custGeom>
              <a:avLst/>
              <a:gdLst/>
              <a:ahLst/>
              <a:cxnLst/>
              <a:rect l="l" t="t" r="r" b="b"/>
              <a:pathLst>
                <a:path w="50710" h="24158" extrusionOk="0">
                  <a:moveTo>
                    <a:pt x="3549" y="0"/>
                  </a:moveTo>
                  <a:cubicBezTo>
                    <a:pt x="1584" y="0"/>
                    <a:pt x="1" y="1595"/>
                    <a:pt x="1" y="3560"/>
                  </a:cubicBezTo>
                  <a:lnTo>
                    <a:pt x="1" y="20610"/>
                  </a:lnTo>
                  <a:cubicBezTo>
                    <a:pt x="1" y="22562"/>
                    <a:pt x="1584" y="24158"/>
                    <a:pt x="3549" y="24158"/>
                  </a:cubicBezTo>
                  <a:lnTo>
                    <a:pt x="33124" y="24158"/>
                  </a:lnTo>
                  <a:cubicBezTo>
                    <a:pt x="35088" y="24158"/>
                    <a:pt x="36684" y="22562"/>
                    <a:pt x="36684" y="20610"/>
                  </a:cubicBezTo>
                  <a:lnTo>
                    <a:pt x="36684" y="18669"/>
                  </a:lnTo>
                  <a:cubicBezTo>
                    <a:pt x="36684" y="17550"/>
                    <a:pt x="37600" y="16633"/>
                    <a:pt x="38720" y="16633"/>
                  </a:cubicBezTo>
                  <a:lnTo>
                    <a:pt x="42030" y="16633"/>
                  </a:lnTo>
                  <a:cubicBezTo>
                    <a:pt x="42780" y="16633"/>
                    <a:pt x="43435" y="17038"/>
                    <a:pt x="43792" y="17633"/>
                  </a:cubicBezTo>
                  <a:cubicBezTo>
                    <a:pt x="44447" y="18705"/>
                    <a:pt x="45625" y="19431"/>
                    <a:pt x="46983" y="19431"/>
                  </a:cubicBezTo>
                  <a:cubicBezTo>
                    <a:pt x="49042" y="19431"/>
                    <a:pt x="50709" y="17752"/>
                    <a:pt x="50709" y="15692"/>
                  </a:cubicBezTo>
                  <a:cubicBezTo>
                    <a:pt x="50709" y="13633"/>
                    <a:pt x="49042" y="11966"/>
                    <a:pt x="46983" y="11966"/>
                  </a:cubicBezTo>
                  <a:cubicBezTo>
                    <a:pt x="45625" y="11966"/>
                    <a:pt x="44447" y="12692"/>
                    <a:pt x="43792" y="13764"/>
                  </a:cubicBezTo>
                  <a:cubicBezTo>
                    <a:pt x="43435" y="14359"/>
                    <a:pt x="42780" y="14764"/>
                    <a:pt x="42030" y="14764"/>
                  </a:cubicBezTo>
                  <a:lnTo>
                    <a:pt x="38720" y="14764"/>
                  </a:lnTo>
                  <a:cubicBezTo>
                    <a:pt x="37600" y="14764"/>
                    <a:pt x="36684" y="13847"/>
                    <a:pt x="36684" y="12728"/>
                  </a:cubicBezTo>
                  <a:lnTo>
                    <a:pt x="36684" y="3560"/>
                  </a:lnTo>
                  <a:cubicBezTo>
                    <a:pt x="36684" y="1595"/>
                    <a:pt x="35088" y="0"/>
                    <a:pt x="3312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30" name="Google Shape;430;p20"/>
            <p:cNvSpPr/>
            <p:nvPr/>
          </p:nvSpPr>
          <p:spPr>
            <a:xfrm>
              <a:off x="2752419" y="1016894"/>
              <a:ext cx="232247" cy="232706"/>
            </a:xfrm>
            <a:custGeom>
              <a:avLst/>
              <a:gdLst/>
              <a:ahLst/>
              <a:cxnLst/>
              <a:rect l="l" t="t" r="r" b="b"/>
              <a:pathLst>
                <a:path w="6073" h="6085" extrusionOk="0">
                  <a:moveTo>
                    <a:pt x="3037" y="0"/>
                  </a:moveTo>
                  <a:cubicBezTo>
                    <a:pt x="1358" y="0"/>
                    <a:pt x="0" y="1370"/>
                    <a:pt x="0" y="3036"/>
                  </a:cubicBezTo>
                  <a:cubicBezTo>
                    <a:pt x="0" y="4715"/>
                    <a:pt x="1358" y="6084"/>
                    <a:pt x="3037" y="6084"/>
                  </a:cubicBezTo>
                  <a:cubicBezTo>
                    <a:pt x="4715" y="6084"/>
                    <a:pt x="6073" y="4715"/>
                    <a:pt x="6073" y="3036"/>
                  </a:cubicBezTo>
                  <a:cubicBezTo>
                    <a:pt x="6073" y="1370"/>
                    <a:pt x="4715" y="0"/>
                    <a:pt x="303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31" name="Google Shape;431;p20"/>
            <p:cNvSpPr/>
            <p:nvPr/>
          </p:nvSpPr>
          <p:spPr>
            <a:xfrm>
              <a:off x="935214" y="562799"/>
              <a:ext cx="1606414" cy="369126"/>
            </a:xfrm>
            <a:custGeom>
              <a:avLst/>
              <a:gdLst/>
              <a:ahLst/>
              <a:cxnLst/>
              <a:rect l="l" t="t" r="r" b="b"/>
              <a:pathLst>
                <a:path w="42006" h="8669" extrusionOk="0">
                  <a:moveTo>
                    <a:pt x="3001" y="1"/>
                  </a:moveTo>
                  <a:cubicBezTo>
                    <a:pt x="2168" y="1"/>
                    <a:pt x="1417" y="346"/>
                    <a:pt x="882" y="882"/>
                  </a:cubicBezTo>
                  <a:cubicBezTo>
                    <a:pt x="334" y="1429"/>
                    <a:pt x="1" y="2180"/>
                    <a:pt x="1" y="3013"/>
                  </a:cubicBezTo>
                  <a:lnTo>
                    <a:pt x="1" y="8311"/>
                  </a:lnTo>
                  <a:lnTo>
                    <a:pt x="24" y="8668"/>
                  </a:lnTo>
                  <a:cubicBezTo>
                    <a:pt x="108" y="7978"/>
                    <a:pt x="417" y="7371"/>
                    <a:pt x="882" y="6894"/>
                  </a:cubicBezTo>
                  <a:cubicBezTo>
                    <a:pt x="1417" y="6359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8"/>
                    <a:pt x="42006" y="3013"/>
                  </a:cubicBezTo>
                  <a:cubicBezTo>
                    <a:pt x="42006" y="2894"/>
                    <a:pt x="42006" y="2775"/>
                    <a:pt x="41982" y="2656"/>
                  </a:cubicBezTo>
                  <a:cubicBezTo>
                    <a:pt x="41815" y="1168"/>
                    <a:pt x="40541" y="1"/>
                    <a:pt x="39006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32" name="Google Shape;432;p20"/>
            <p:cNvSpPr/>
            <p:nvPr/>
          </p:nvSpPr>
          <p:spPr>
            <a:xfrm>
              <a:off x="935214" y="532909"/>
              <a:ext cx="1606414" cy="383816"/>
            </a:xfrm>
            <a:custGeom>
              <a:avLst/>
              <a:gdLst/>
              <a:ahLst/>
              <a:cxnLst/>
              <a:rect l="l" t="t" r="r" b="b"/>
              <a:pathLst>
                <a:path w="42006" h="9014" extrusionOk="0">
                  <a:moveTo>
                    <a:pt x="3001" y="0"/>
                  </a:moveTo>
                  <a:cubicBezTo>
                    <a:pt x="2168" y="0"/>
                    <a:pt x="1417" y="334"/>
                    <a:pt x="882" y="881"/>
                  </a:cubicBezTo>
                  <a:cubicBezTo>
                    <a:pt x="334" y="1417"/>
                    <a:pt x="1" y="2167"/>
                    <a:pt x="1" y="3001"/>
                  </a:cubicBezTo>
                  <a:lnTo>
                    <a:pt x="1" y="9013"/>
                  </a:lnTo>
                  <a:cubicBezTo>
                    <a:pt x="1" y="8192"/>
                    <a:pt x="334" y="7430"/>
                    <a:pt x="882" y="6894"/>
                  </a:cubicBezTo>
                  <a:cubicBezTo>
                    <a:pt x="1417" y="6346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7"/>
                    <a:pt x="42006" y="3001"/>
                  </a:cubicBezTo>
                  <a:cubicBezTo>
                    <a:pt x="42006" y="1346"/>
                    <a:pt x="40660" y="0"/>
                    <a:pt x="39006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1733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34" name="Google Shape;434;p20"/>
            <p:cNvSpPr txBox="1"/>
            <p:nvPr/>
          </p:nvSpPr>
          <p:spPr>
            <a:xfrm>
              <a:off x="1071825" y="910942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b="1" dirty="0">
                <a:latin typeface="Times New Roman" charset="0"/>
                <a:ea typeface="Times New Roman" charset="0"/>
                <a:cs typeface="Times New Roman" charset="0"/>
                <a:sym typeface="Fira Sans Extra Condensed Medium"/>
              </a:endParaRPr>
            </a:p>
          </p:txBody>
        </p:sp>
      </p:grpSp>
      <p:grpSp>
        <p:nvGrpSpPr>
          <p:cNvPr id="444" name="Google Shape;444;p20"/>
          <p:cNvGrpSpPr/>
          <p:nvPr/>
        </p:nvGrpSpPr>
        <p:grpSpPr>
          <a:xfrm>
            <a:off x="531759" y="2674434"/>
            <a:ext cx="4588557" cy="2116578"/>
            <a:chOff x="933838" y="3005721"/>
            <a:chExt cx="2079971" cy="979046"/>
          </a:xfrm>
        </p:grpSpPr>
        <p:sp>
          <p:nvSpPr>
            <p:cNvPr id="445" name="Google Shape;445;p20"/>
            <p:cNvSpPr/>
            <p:nvPr/>
          </p:nvSpPr>
          <p:spPr>
            <a:xfrm>
              <a:off x="1033115" y="3023886"/>
              <a:ext cx="1980694" cy="960881"/>
            </a:xfrm>
            <a:custGeom>
              <a:avLst/>
              <a:gdLst/>
              <a:ahLst/>
              <a:cxnLst/>
              <a:rect l="l" t="t" r="r" b="b"/>
              <a:pathLst>
                <a:path w="51793" h="25126" extrusionOk="0">
                  <a:moveTo>
                    <a:pt x="33544" y="0"/>
                  </a:moveTo>
                  <a:cubicBezTo>
                    <a:pt x="33507" y="0"/>
                    <a:pt x="33470" y="1"/>
                    <a:pt x="33433" y="2"/>
                  </a:cubicBezTo>
                  <a:lnTo>
                    <a:pt x="3537" y="990"/>
                  </a:lnTo>
                  <a:cubicBezTo>
                    <a:pt x="1548" y="1050"/>
                    <a:pt x="0" y="2693"/>
                    <a:pt x="60" y="4657"/>
                  </a:cubicBezTo>
                  <a:lnTo>
                    <a:pt x="620" y="21695"/>
                  </a:lnTo>
                  <a:cubicBezTo>
                    <a:pt x="690" y="23611"/>
                    <a:pt x="2284" y="25126"/>
                    <a:pt x="4211" y="25126"/>
                  </a:cubicBezTo>
                  <a:cubicBezTo>
                    <a:pt x="4248" y="25126"/>
                    <a:pt x="4285" y="25125"/>
                    <a:pt x="4322" y="25124"/>
                  </a:cubicBezTo>
                  <a:lnTo>
                    <a:pt x="34231" y="24136"/>
                  </a:lnTo>
                  <a:cubicBezTo>
                    <a:pt x="36207" y="24076"/>
                    <a:pt x="37767" y="22433"/>
                    <a:pt x="37696" y="20469"/>
                  </a:cubicBezTo>
                  <a:lnTo>
                    <a:pt x="37636" y="18540"/>
                  </a:lnTo>
                  <a:cubicBezTo>
                    <a:pt x="37600" y="17409"/>
                    <a:pt x="38493" y="16468"/>
                    <a:pt x="39636" y="16433"/>
                  </a:cubicBezTo>
                  <a:lnTo>
                    <a:pt x="42982" y="16325"/>
                  </a:lnTo>
                  <a:cubicBezTo>
                    <a:pt x="43004" y="16325"/>
                    <a:pt x="43026" y="16324"/>
                    <a:pt x="43049" y="16324"/>
                  </a:cubicBezTo>
                  <a:cubicBezTo>
                    <a:pt x="43772" y="16324"/>
                    <a:pt x="44422" y="16700"/>
                    <a:pt x="44792" y="17266"/>
                  </a:cubicBezTo>
                  <a:cubicBezTo>
                    <a:pt x="45460" y="18291"/>
                    <a:pt x="46628" y="18959"/>
                    <a:pt x="47943" y="18959"/>
                  </a:cubicBezTo>
                  <a:cubicBezTo>
                    <a:pt x="47988" y="18959"/>
                    <a:pt x="48033" y="18958"/>
                    <a:pt x="48078" y="18957"/>
                  </a:cubicBezTo>
                  <a:cubicBezTo>
                    <a:pt x="50162" y="18885"/>
                    <a:pt x="51793" y="17159"/>
                    <a:pt x="51721" y="15099"/>
                  </a:cubicBezTo>
                  <a:cubicBezTo>
                    <a:pt x="51663" y="13076"/>
                    <a:pt x="49974" y="11490"/>
                    <a:pt x="47940" y="11490"/>
                  </a:cubicBezTo>
                  <a:cubicBezTo>
                    <a:pt x="47903" y="11490"/>
                    <a:pt x="47865" y="11490"/>
                    <a:pt x="47828" y="11491"/>
                  </a:cubicBezTo>
                  <a:cubicBezTo>
                    <a:pt x="46459" y="11539"/>
                    <a:pt x="45292" y="12301"/>
                    <a:pt x="44661" y="13396"/>
                  </a:cubicBezTo>
                  <a:cubicBezTo>
                    <a:pt x="44327" y="14004"/>
                    <a:pt x="43673" y="14432"/>
                    <a:pt x="42911" y="14456"/>
                  </a:cubicBezTo>
                  <a:lnTo>
                    <a:pt x="39577" y="14575"/>
                  </a:lnTo>
                  <a:cubicBezTo>
                    <a:pt x="39555" y="14576"/>
                    <a:pt x="39533" y="14576"/>
                    <a:pt x="39511" y="14576"/>
                  </a:cubicBezTo>
                  <a:cubicBezTo>
                    <a:pt x="38397" y="14576"/>
                    <a:pt x="37480" y="13696"/>
                    <a:pt x="37434" y="12599"/>
                  </a:cubicBezTo>
                  <a:lnTo>
                    <a:pt x="37136" y="3431"/>
                  </a:lnTo>
                  <a:cubicBezTo>
                    <a:pt x="37078" y="1515"/>
                    <a:pt x="35472" y="0"/>
                    <a:pt x="33544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933838" y="3261739"/>
              <a:ext cx="177598" cy="256061"/>
            </a:xfrm>
            <a:custGeom>
              <a:avLst/>
              <a:gdLst/>
              <a:ahLst/>
              <a:cxnLst/>
              <a:rect l="l" t="t" r="r" b="b"/>
              <a:pathLst>
                <a:path w="4644" h="6014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17"/>
                    <a:pt x="1" y="2179"/>
                    <a:pt x="1" y="3001"/>
                  </a:cubicBezTo>
                  <a:cubicBezTo>
                    <a:pt x="1" y="4668"/>
                    <a:pt x="1346" y="6013"/>
                    <a:pt x="3001" y="6013"/>
                  </a:cubicBezTo>
                  <a:lnTo>
                    <a:pt x="4644" y="6013"/>
                  </a:lnTo>
                  <a:lnTo>
                    <a:pt x="4644" y="1"/>
                  </a:lnTo>
                  <a:close/>
                </a:path>
              </a:pathLst>
            </a:custGeom>
            <a:solidFill>
              <a:srgbClr val="CF12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1071816" y="3005721"/>
              <a:ext cx="1939277" cy="923901"/>
            </a:xfrm>
            <a:custGeom>
              <a:avLst/>
              <a:gdLst/>
              <a:ahLst/>
              <a:cxnLst/>
              <a:rect l="l" t="t" r="r" b="b"/>
              <a:pathLst>
                <a:path w="50710" h="24159" extrusionOk="0">
                  <a:moveTo>
                    <a:pt x="3549" y="1"/>
                  </a:moveTo>
                  <a:cubicBezTo>
                    <a:pt x="1584" y="1"/>
                    <a:pt x="1" y="1596"/>
                    <a:pt x="1" y="3561"/>
                  </a:cubicBezTo>
                  <a:lnTo>
                    <a:pt x="1" y="20610"/>
                  </a:lnTo>
                  <a:cubicBezTo>
                    <a:pt x="1" y="22563"/>
                    <a:pt x="1584" y="24158"/>
                    <a:pt x="3549" y="24158"/>
                  </a:cubicBezTo>
                  <a:lnTo>
                    <a:pt x="33124" y="24158"/>
                  </a:lnTo>
                  <a:cubicBezTo>
                    <a:pt x="35088" y="24158"/>
                    <a:pt x="36684" y="22563"/>
                    <a:pt x="36684" y="20610"/>
                  </a:cubicBezTo>
                  <a:lnTo>
                    <a:pt x="36684" y="18670"/>
                  </a:lnTo>
                  <a:cubicBezTo>
                    <a:pt x="36684" y="17550"/>
                    <a:pt x="37600" y="16634"/>
                    <a:pt x="38720" y="16634"/>
                  </a:cubicBezTo>
                  <a:lnTo>
                    <a:pt x="42030" y="16634"/>
                  </a:lnTo>
                  <a:cubicBezTo>
                    <a:pt x="42780" y="16634"/>
                    <a:pt x="43435" y="17039"/>
                    <a:pt x="43792" y="17634"/>
                  </a:cubicBezTo>
                  <a:cubicBezTo>
                    <a:pt x="44447" y="18705"/>
                    <a:pt x="45625" y="19432"/>
                    <a:pt x="46983" y="19432"/>
                  </a:cubicBezTo>
                  <a:cubicBezTo>
                    <a:pt x="49042" y="19432"/>
                    <a:pt x="50709" y="17765"/>
                    <a:pt x="50709" y="15693"/>
                  </a:cubicBezTo>
                  <a:cubicBezTo>
                    <a:pt x="50709" y="13633"/>
                    <a:pt x="49042" y="11966"/>
                    <a:pt x="46983" y="11966"/>
                  </a:cubicBezTo>
                  <a:cubicBezTo>
                    <a:pt x="45625" y="11966"/>
                    <a:pt x="44447" y="12693"/>
                    <a:pt x="43792" y="13764"/>
                  </a:cubicBezTo>
                  <a:cubicBezTo>
                    <a:pt x="43435" y="14360"/>
                    <a:pt x="42780" y="14764"/>
                    <a:pt x="42030" y="14764"/>
                  </a:cubicBezTo>
                  <a:lnTo>
                    <a:pt x="38720" y="14764"/>
                  </a:lnTo>
                  <a:cubicBezTo>
                    <a:pt x="37600" y="14764"/>
                    <a:pt x="36684" y="13848"/>
                    <a:pt x="36684" y="12728"/>
                  </a:cubicBezTo>
                  <a:lnTo>
                    <a:pt x="36684" y="3561"/>
                  </a:lnTo>
                  <a:cubicBezTo>
                    <a:pt x="36684" y="1596"/>
                    <a:pt x="35088" y="1"/>
                    <a:pt x="33124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2752419" y="3489753"/>
              <a:ext cx="232247" cy="232706"/>
            </a:xfrm>
            <a:custGeom>
              <a:avLst/>
              <a:gdLst/>
              <a:ahLst/>
              <a:cxnLst/>
              <a:rect l="l" t="t" r="r" b="b"/>
              <a:pathLst>
                <a:path w="6073" h="6085" extrusionOk="0">
                  <a:moveTo>
                    <a:pt x="3037" y="0"/>
                  </a:moveTo>
                  <a:cubicBezTo>
                    <a:pt x="1358" y="0"/>
                    <a:pt x="0" y="1369"/>
                    <a:pt x="0" y="3036"/>
                  </a:cubicBezTo>
                  <a:cubicBezTo>
                    <a:pt x="0" y="4715"/>
                    <a:pt x="1358" y="6084"/>
                    <a:pt x="3037" y="6084"/>
                  </a:cubicBezTo>
                  <a:cubicBezTo>
                    <a:pt x="4715" y="6084"/>
                    <a:pt x="6073" y="4715"/>
                    <a:pt x="6073" y="3036"/>
                  </a:cubicBezTo>
                  <a:cubicBezTo>
                    <a:pt x="6073" y="1369"/>
                    <a:pt x="4715" y="0"/>
                    <a:pt x="30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935214" y="3035660"/>
              <a:ext cx="1606414" cy="369104"/>
            </a:xfrm>
            <a:custGeom>
              <a:avLst/>
              <a:gdLst/>
              <a:ahLst/>
              <a:cxnLst/>
              <a:rect l="l" t="t" r="r" b="b"/>
              <a:pathLst>
                <a:path w="42006" h="8669" extrusionOk="0">
                  <a:moveTo>
                    <a:pt x="3001" y="0"/>
                  </a:moveTo>
                  <a:cubicBezTo>
                    <a:pt x="2168" y="0"/>
                    <a:pt x="1417" y="346"/>
                    <a:pt x="882" y="881"/>
                  </a:cubicBezTo>
                  <a:cubicBezTo>
                    <a:pt x="334" y="1429"/>
                    <a:pt x="1" y="2179"/>
                    <a:pt x="1" y="3013"/>
                  </a:cubicBezTo>
                  <a:lnTo>
                    <a:pt x="1" y="8311"/>
                  </a:lnTo>
                  <a:lnTo>
                    <a:pt x="24" y="8668"/>
                  </a:lnTo>
                  <a:cubicBezTo>
                    <a:pt x="108" y="7978"/>
                    <a:pt x="417" y="7370"/>
                    <a:pt x="882" y="6894"/>
                  </a:cubicBezTo>
                  <a:cubicBezTo>
                    <a:pt x="1417" y="6358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8"/>
                    <a:pt x="42006" y="3013"/>
                  </a:cubicBezTo>
                  <a:cubicBezTo>
                    <a:pt x="42006" y="2894"/>
                    <a:pt x="42006" y="2775"/>
                    <a:pt x="41982" y="2655"/>
                  </a:cubicBezTo>
                  <a:cubicBezTo>
                    <a:pt x="41815" y="1167"/>
                    <a:pt x="40541" y="0"/>
                    <a:pt x="39006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935214" y="3005729"/>
              <a:ext cx="1606414" cy="383794"/>
            </a:xfrm>
            <a:custGeom>
              <a:avLst/>
              <a:gdLst/>
              <a:ahLst/>
              <a:cxnLst/>
              <a:rect l="l" t="t" r="r" b="b"/>
              <a:pathLst>
                <a:path w="42006" h="9014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18"/>
                    <a:pt x="1" y="2168"/>
                    <a:pt x="1" y="3001"/>
                  </a:cubicBezTo>
                  <a:lnTo>
                    <a:pt x="1" y="9014"/>
                  </a:lnTo>
                  <a:cubicBezTo>
                    <a:pt x="1" y="8192"/>
                    <a:pt x="334" y="7430"/>
                    <a:pt x="882" y="6895"/>
                  </a:cubicBezTo>
                  <a:cubicBezTo>
                    <a:pt x="1417" y="6347"/>
                    <a:pt x="2168" y="6014"/>
                    <a:pt x="3001" y="6014"/>
                  </a:cubicBezTo>
                  <a:lnTo>
                    <a:pt x="39006" y="6014"/>
                  </a:lnTo>
                  <a:cubicBezTo>
                    <a:pt x="40660" y="6014"/>
                    <a:pt x="42006" y="4668"/>
                    <a:pt x="42006" y="3001"/>
                  </a:cubicBezTo>
                  <a:cubicBezTo>
                    <a:pt x="42006" y="1346"/>
                    <a:pt x="40660" y="1"/>
                    <a:pt x="390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00" name="Google Shape;426;p20"/>
          <p:cNvGrpSpPr/>
          <p:nvPr/>
        </p:nvGrpSpPr>
        <p:grpSpPr>
          <a:xfrm>
            <a:off x="523916" y="4830797"/>
            <a:ext cx="4572627" cy="2020101"/>
            <a:chOff x="933838" y="532900"/>
            <a:chExt cx="2079971" cy="979046"/>
          </a:xfrm>
        </p:grpSpPr>
        <p:sp>
          <p:nvSpPr>
            <p:cNvPr id="105" name="Google Shape;427;p20"/>
            <p:cNvSpPr/>
            <p:nvPr/>
          </p:nvSpPr>
          <p:spPr>
            <a:xfrm>
              <a:off x="1033115" y="551027"/>
              <a:ext cx="1980694" cy="960919"/>
            </a:xfrm>
            <a:custGeom>
              <a:avLst/>
              <a:gdLst/>
              <a:ahLst/>
              <a:cxnLst/>
              <a:rect l="l" t="t" r="r" b="b"/>
              <a:pathLst>
                <a:path w="51793" h="25127" extrusionOk="0">
                  <a:moveTo>
                    <a:pt x="33544" y="1"/>
                  </a:moveTo>
                  <a:cubicBezTo>
                    <a:pt x="33507" y="1"/>
                    <a:pt x="33470" y="1"/>
                    <a:pt x="33433" y="2"/>
                  </a:cubicBezTo>
                  <a:lnTo>
                    <a:pt x="3537" y="990"/>
                  </a:lnTo>
                  <a:cubicBezTo>
                    <a:pt x="1548" y="1050"/>
                    <a:pt x="0" y="2693"/>
                    <a:pt x="60" y="4658"/>
                  </a:cubicBezTo>
                  <a:lnTo>
                    <a:pt x="620" y="21695"/>
                  </a:lnTo>
                  <a:cubicBezTo>
                    <a:pt x="690" y="23611"/>
                    <a:pt x="2284" y="25126"/>
                    <a:pt x="4211" y="25126"/>
                  </a:cubicBezTo>
                  <a:cubicBezTo>
                    <a:pt x="4248" y="25126"/>
                    <a:pt x="4285" y="25126"/>
                    <a:pt x="4322" y="25124"/>
                  </a:cubicBezTo>
                  <a:lnTo>
                    <a:pt x="34231" y="24136"/>
                  </a:lnTo>
                  <a:cubicBezTo>
                    <a:pt x="36207" y="24077"/>
                    <a:pt x="37767" y="22434"/>
                    <a:pt x="37696" y="20469"/>
                  </a:cubicBezTo>
                  <a:lnTo>
                    <a:pt x="37636" y="18540"/>
                  </a:lnTo>
                  <a:cubicBezTo>
                    <a:pt x="37600" y="17409"/>
                    <a:pt x="38493" y="16469"/>
                    <a:pt x="39636" y="16433"/>
                  </a:cubicBezTo>
                  <a:lnTo>
                    <a:pt x="42982" y="16326"/>
                  </a:lnTo>
                  <a:cubicBezTo>
                    <a:pt x="43004" y="16325"/>
                    <a:pt x="43026" y="16325"/>
                    <a:pt x="43049" y="16325"/>
                  </a:cubicBezTo>
                  <a:cubicBezTo>
                    <a:pt x="43772" y="16325"/>
                    <a:pt x="44422" y="16700"/>
                    <a:pt x="44792" y="17266"/>
                  </a:cubicBezTo>
                  <a:cubicBezTo>
                    <a:pt x="45460" y="18291"/>
                    <a:pt x="46628" y="18959"/>
                    <a:pt x="47943" y="18959"/>
                  </a:cubicBezTo>
                  <a:cubicBezTo>
                    <a:pt x="47988" y="18959"/>
                    <a:pt x="48033" y="18959"/>
                    <a:pt x="48078" y="18957"/>
                  </a:cubicBezTo>
                  <a:cubicBezTo>
                    <a:pt x="50162" y="18886"/>
                    <a:pt x="51793" y="17159"/>
                    <a:pt x="51721" y="15099"/>
                  </a:cubicBezTo>
                  <a:cubicBezTo>
                    <a:pt x="51663" y="13077"/>
                    <a:pt x="49974" y="11490"/>
                    <a:pt x="47940" y="11490"/>
                  </a:cubicBezTo>
                  <a:cubicBezTo>
                    <a:pt x="47903" y="11490"/>
                    <a:pt x="47865" y="11491"/>
                    <a:pt x="47828" y="11492"/>
                  </a:cubicBezTo>
                  <a:cubicBezTo>
                    <a:pt x="46459" y="11539"/>
                    <a:pt x="45292" y="12301"/>
                    <a:pt x="44661" y="13397"/>
                  </a:cubicBezTo>
                  <a:cubicBezTo>
                    <a:pt x="44327" y="14004"/>
                    <a:pt x="43673" y="14433"/>
                    <a:pt x="42911" y="14456"/>
                  </a:cubicBezTo>
                  <a:lnTo>
                    <a:pt x="39577" y="14575"/>
                  </a:lnTo>
                  <a:cubicBezTo>
                    <a:pt x="39555" y="14576"/>
                    <a:pt x="39533" y="14577"/>
                    <a:pt x="39511" y="14577"/>
                  </a:cubicBezTo>
                  <a:cubicBezTo>
                    <a:pt x="38397" y="14577"/>
                    <a:pt x="37480" y="13697"/>
                    <a:pt x="37434" y="12599"/>
                  </a:cubicBezTo>
                  <a:lnTo>
                    <a:pt x="37136" y="3431"/>
                  </a:lnTo>
                  <a:cubicBezTo>
                    <a:pt x="37078" y="1515"/>
                    <a:pt x="35472" y="1"/>
                    <a:pt x="33544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4" name="Google Shape;428;p20"/>
            <p:cNvSpPr/>
            <p:nvPr/>
          </p:nvSpPr>
          <p:spPr>
            <a:xfrm>
              <a:off x="933838" y="788897"/>
              <a:ext cx="177598" cy="256076"/>
            </a:xfrm>
            <a:custGeom>
              <a:avLst/>
              <a:gdLst/>
              <a:ahLst/>
              <a:cxnLst/>
              <a:rect l="l" t="t" r="r" b="b"/>
              <a:pathLst>
                <a:path w="4644" h="6014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18"/>
                    <a:pt x="1" y="2180"/>
                    <a:pt x="1" y="3001"/>
                  </a:cubicBezTo>
                  <a:cubicBezTo>
                    <a:pt x="1" y="4668"/>
                    <a:pt x="1346" y="6014"/>
                    <a:pt x="3001" y="6014"/>
                  </a:cubicBezTo>
                  <a:lnTo>
                    <a:pt x="4644" y="6014"/>
                  </a:lnTo>
                  <a:lnTo>
                    <a:pt x="4644" y="1"/>
                  </a:ln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5" name="Google Shape;429;p20"/>
            <p:cNvSpPr/>
            <p:nvPr/>
          </p:nvSpPr>
          <p:spPr>
            <a:xfrm>
              <a:off x="1071816" y="532900"/>
              <a:ext cx="1939277" cy="923862"/>
            </a:xfrm>
            <a:custGeom>
              <a:avLst/>
              <a:gdLst/>
              <a:ahLst/>
              <a:cxnLst/>
              <a:rect l="l" t="t" r="r" b="b"/>
              <a:pathLst>
                <a:path w="50710" h="24158" extrusionOk="0">
                  <a:moveTo>
                    <a:pt x="3549" y="0"/>
                  </a:moveTo>
                  <a:cubicBezTo>
                    <a:pt x="1584" y="0"/>
                    <a:pt x="1" y="1595"/>
                    <a:pt x="1" y="3560"/>
                  </a:cubicBezTo>
                  <a:lnTo>
                    <a:pt x="1" y="20610"/>
                  </a:lnTo>
                  <a:cubicBezTo>
                    <a:pt x="1" y="22562"/>
                    <a:pt x="1584" y="24158"/>
                    <a:pt x="3549" y="24158"/>
                  </a:cubicBezTo>
                  <a:lnTo>
                    <a:pt x="33124" y="24158"/>
                  </a:lnTo>
                  <a:cubicBezTo>
                    <a:pt x="35088" y="24158"/>
                    <a:pt x="36684" y="22562"/>
                    <a:pt x="36684" y="20610"/>
                  </a:cubicBezTo>
                  <a:lnTo>
                    <a:pt x="36684" y="18669"/>
                  </a:lnTo>
                  <a:cubicBezTo>
                    <a:pt x="36684" y="17550"/>
                    <a:pt x="37600" y="16633"/>
                    <a:pt x="38720" y="16633"/>
                  </a:cubicBezTo>
                  <a:lnTo>
                    <a:pt x="42030" y="16633"/>
                  </a:lnTo>
                  <a:cubicBezTo>
                    <a:pt x="42780" y="16633"/>
                    <a:pt x="43435" y="17038"/>
                    <a:pt x="43792" y="17633"/>
                  </a:cubicBezTo>
                  <a:cubicBezTo>
                    <a:pt x="44447" y="18705"/>
                    <a:pt x="45625" y="19431"/>
                    <a:pt x="46983" y="19431"/>
                  </a:cubicBezTo>
                  <a:cubicBezTo>
                    <a:pt x="49042" y="19431"/>
                    <a:pt x="50709" y="17752"/>
                    <a:pt x="50709" y="15692"/>
                  </a:cubicBezTo>
                  <a:cubicBezTo>
                    <a:pt x="50709" y="13633"/>
                    <a:pt x="49042" y="11966"/>
                    <a:pt x="46983" y="11966"/>
                  </a:cubicBezTo>
                  <a:cubicBezTo>
                    <a:pt x="45625" y="11966"/>
                    <a:pt x="44447" y="12692"/>
                    <a:pt x="43792" y="13764"/>
                  </a:cubicBezTo>
                  <a:cubicBezTo>
                    <a:pt x="43435" y="14359"/>
                    <a:pt x="42780" y="14764"/>
                    <a:pt x="42030" y="14764"/>
                  </a:cubicBezTo>
                  <a:lnTo>
                    <a:pt x="38720" y="14764"/>
                  </a:lnTo>
                  <a:cubicBezTo>
                    <a:pt x="37600" y="14764"/>
                    <a:pt x="36684" y="13847"/>
                    <a:pt x="36684" y="12728"/>
                  </a:cubicBezTo>
                  <a:lnTo>
                    <a:pt x="36684" y="3560"/>
                  </a:lnTo>
                  <a:cubicBezTo>
                    <a:pt x="36684" y="1595"/>
                    <a:pt x="35088" y="0"/>
                    <a:pt x="3312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6" name="Google Shape;430;p20"/>
            <p:cNvSpPr/>
            <p:nvPr/>
          </p:nvSpPr>
          <p:spPr>
            <a:xfrm>
              <a:off x="2752419" y="1016894"/>
              <a:ext cx="232247" cy="232706"/>
            </a:xfrm>
            <a:custGeom>
              <a:avLst/>
              <a:gdLst/>
              <a:ahLst/>
              <a:cxnLst/>
              <a:rect l="l" t="t" r="r" b="b"/>
              <a:pathLst>
                <a:path w="6073" h="6085" extrusionOk="0">
                  <a:moveTo>
                    <a:pt x="3037" y="0"/>
                  </a:moveTo>
                  <a:cubicBezTo>
                    <a:pt x="1358" y="0"/>
                    <a:pt x="0" y="1370"/>
                    <a:pt x="0" y="3036"/>
                  </a:cubicBezTo>
                  <a:cubicBezTo>
                    <a:pt x="0" y="4715"/>
                    <a:pt x="1358" y="6084"/>
                    <a:pt x="3037" y="6084"/>
                  </a:cubicBezTo>
                  <a:cubicBezTo>
                    <a:pt x="4715" y="6084"/>
                    <a:pt x="6073" y="4715"/>
                    <a:pt x="6073" y="3036"/>
                  </a:cubicBezTo>
                  <a:cubicBezTo>
                    <a:pt x="6073" y="1370"/>
                    <a:pt x="4715" y="0"/>
                    <a:pt x="303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7" name="Google Shape;431;p20"/>
            <p:cNvSpPr/>
            <p:nvPr/>
          </p:nvSpPr>
          <p:spPr>
            <a:xfrm>
              <a:off x="935214" y="562799"/>
              <a:ext cx="1606414" cy="369126"/>
            </a:xfrm>
            <a:custGeom>
              <a:avLst/>
              <a:gdLst/>
              <a:ahLst/>
              <a:cxnLst/>
              <a:rect l="l" t="t" r="r" b="b"/>
              <a:pathLst>
                <a:path w="42006" h="8669" extrusionOk="0">
                  <a:moveTo>
                    <a:pt x="3001" y="1"/>
                  </a:moveTo>
                  <a:cubicBezTo>
                    <a:pt x="2168" y="1"/>
                    <a:pt x="1417" y="346"/>
                    <a:pt x="882" y="882"/>
                  </a:cubicBezTo>
                  <a:cubicBezTo>
                    <a:pt x="334" y="1429"/>
                    <a:pt x="1" y="2180"/>
                    <a:pt x="1" y="3013"/>
                  </a:cubicBezTo>
                  <a:lnTo>
                    <a:pt x="1" y="8311"/>
                  </a:lnTo>
                  <a:lnTo>
                    <a:pt x="24" y="8668"/>
                  </a:lnTo>
                  <a:cubicBezTo>
                    <a:pt x="108" y="7978"/>
                    <a:pt x="417" y="7371"/>
                    <a:pt x="882" y="6894"/>
                  </a:cubicBezTo>
                  <a:cubicBezTo>
                    <a:pt x="1417" y="6359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8"/>
                    <a:pt x="42006" y="3013"/>
                  </a:cubicBezTo>
                  <a:cubicBezTo>
                    <a:pt x="42006" y="2894"/>
                    <a:pt x="42006" y="2775"/>
                    <a:pt x="41982" y="2656"/>
                  </a:cubicBezTo>
                  <a:cubicBezTo>
                    <a:pt x="41815" y="1168"/>
                    <a:pt x="40541" y="1"/>
                    <a:pt x="39006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8" name="Google Shape;432;p20"/>
            <p:cNvSpPr/>
            <p:nvPr/>
          </p:nvSpPr>
          <p:spPr>
            <a:xfrm>
              <a:off x="935214" y="532909"/>
              <a:ext cx="1606414" cy="383816"/>
            </a:xfrm>
            <a:custGeom>
              <a:avLst/>
              <a:gdLst/>
              <a:ahLst/>
              <a:cxnLst/>
              <a:rect l="l" t="t" r="r" b="b"/>
              <a:pathLst>
                <a:path w="42006" h="9014" extrusionOk="0">
                  <a:moveTo>
                    <a:pt x="3001" y="0"/>
                  </a:moveTo>
                  <a:cubicBezTo>
                    <a:pt x="2168" y="0"/>
                    <a:pt x="1417" y="334"/>
                    <a:pt x="882" y="881"/>
                  </a:cubicBezTo>
                  <a:cubicBezTo>
                    <a:pt x="334" y="1417"/>
                    <a:pt x="1" y="2167"/>
                    <a:pt x="1" y="3001"/>
                  </a:cubicBezTo>
                  <a:lnTo>
                    <a:pt x="1" y="9013"/>
                  </a:lnTo>
                  <a:cubicBezTo>
                    <a:pt x="1" y="8192"/>
                    <a:pt x="334" y="7430"/>
                    <a:pt x="882" y="6894"/>
                  </a:cubicBezTo>
                  <a:cubicBezTo>
                    <a:pt x="1417" y="6346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7"/>
                    <a:pt x="42006" y="3001"/>
                  </a:cubicBezTo>
                  <a:cubicBezTo>
                    <a:pt x="42006" y="1346"/>
                    <a:pt x="40660" y="0"/>
                    <a:pt x="39006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1733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58" name="Rectangle 57"/>
          <p:cNvSpPr/>
          <p:nvPr/>
        </p:nvSpPr>
        <p:spPr>
          <a:xfrm>
            <a:off x="1413114" y="2792448"/>
            <a:ext cx="19305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1600" b="1" dirty="0"/>
              <a:t>IITM-ESM with </a:t>
            </a:r>
            <a:r>
              <a:rPr lang="en-IN" sz="1600" b="1" dirty="0" smtClean="0"/>
              <a:t>T62</a:t>
            </a:r>
            <a:endParaRPr lang="en-IN" sz="1600" b="1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991" y="5617409"/>
            <a:ext cx="2622388" cy="1220816"/>
          </a:xfrm>
          <a:prstGeom prst="rect">
            <a:avLst/>
          </a:prstGeom>
        </p:spPr>
      </p:pic>
      <p:pic>
        <p:nvPicPr>
          <p:cNvPr id="6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" t="3864"/>
          <a:stretch>
            <a:fillRect/>
          </a:stretch>
        </p:blipFill>
        <p:spPr bwMode="auto">
          <a:xfrm>
            <a:off x="1310018" y="3251415"/>
            <a:ext cx="2218874" cy="137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Rectangle 61"/>
          <p:cNvSpPr/>
          <p:nvPr/>
        </p:nvSpPr>
        <p:spPr>
          <a:xfrm>
            <a:off x="1284100" y="620688"/>
            <a:ext cx="2117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1600" b="1" dirty="0" smtClean="0"/>
              <a:t>Regional Downscaling</a:t>
            </a:r>
            <a:endParaRPr lang="en-IN" sz="1600" b="1" dirty="0"/>
          </a:p>
        </p:txBody>
      </p:sp>
      <p:sp>
        <p:nvSpPr>
          <p:cNvPr id="66" name="Rectangle 65"/>
          <p:cNvSpPr/>
          <p:nvPr/>
        </p:nvSpPr>
        <p:spPr>
          <a:xfrm>
            <a:off x="531759" y="4928168"/>
            <a:ext cx="371696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1500" b="1" dirty="0" smtClean="0"/>
              <a:t>High-resolution global Atmospheric model</a:t>
            </a:r>
            <a:endParaRPr lang="en-IN" sz="1500" b="1" dirty="0"/>
          </a:p>
        </p:txBody>
      </p:sp>
      <p:pic>
        <p:nvPicPr>
          <p:cNvPr id="1028" name="Picture 4" descr="ynamical Downscaling: Research: Kravitz Research Group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409" y="1126290"/>
            <a:ext cx="1883477" cy="137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w climate model to be built from the ground up | MIT News | Massachusetts  I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4752"/>
          <a:stretch/>
        </p:blipFill>
        <p:spPr bwMode="auto">
          <a:xfrm>
            <a:off x="1269884" y="5410738"/>
            <a:ext cx="2217052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875573" y="586088"/>
            <a:ext cx="6675819" cy="5147168"/>
            <a:chOff x="5875573" y="131422"/>
            <a:chExt cx="6675819" cy="5147168"/>
          </a:xfrm>
        </p:grpSpPr>
        <p:pic>
          <p:nvPicPr>
            <p:cNvPr id="1032" name="Picture 8" descr="odelling background - Climate modelling - met.hu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5573" y="131422"/>
              <a:ext cx="6675819" cy="4172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6264945" y="178863"/>
              <a:ext cx="4165015" cy="945881"/>
            </a:xfrm>
            <a:prstGeom prst="roundRect">
              <a:avLst/>
            </a:prstGeom>
            <a:solidFill>
              <a:srgbClr val="358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Global model</a:t>
              </a:r>
              <a:endParaRPr lang="en-US" dirty="0"/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6195874" y="1636398"/>
              <a:ext cx="4245536" cy="1146760"/>
            </a:xfrm>
            <a:prstGeom prst="roundRect">
              <a:avLst/>
            </a:prstGeom>
            <a:solidFill>
              <a:srgbClr val="F0D2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Global forcing's: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CO2/Aerosols/LULC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034" name="Picture 10" descr="NNL: A Shared Approach for Climate Insight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2990" y="132949"/>
              <a:ext cx="1097649" cy="1084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6732" y="3307601"/>
              <a:ext cx="1634660" cy="1970989"/>
            </a:xfrm>
            <a:prstGeom prst="rect">
              <a:avLst/>
            </a:prstGeom>
          </p:spPr>
        </p:pic>
        <p:pic>
          <p:nvPicPr>
            <p:cNvPr id="1036" name="Picture 12" descr="ile:Global climate forcing of the industrial era.png - Wikipedia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1711" y="1611905"/>
              <a:ext cx="1608957" cy="1218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Rounded Rectangle 76"/>
            <p:cNvSpPr/>
            <p:nvPr/>
          </p:nvSpPr>
          <p:spPr>
            <a:xfrm>
              <a:off x="5899326" y="3302004"/>
              <a:ext cx="4793883" cy="945881"/>
            </a:xfrm>
            <a:prstGeom prst="roundRect">
              <a:avLst/>
            </a:prstGeom>
            <a:solidFill>
              <a:srgbClr val="E455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Global climate information</a:t>
              </a:r>
            </a:p>
            <a:p>
              <a:pPr algn="ctr"/>
              <a:r>
                <a:rPr lang="en-US" dirty="0" smtClean="0"/>
                <a:t>(in a 27km </a:t>
              </a:r>
              <a:r>
                <a:rPr lang="en-US" dirty="0"/>
                <a:t>horizontal </a:t>
              </a:r>
              <a:r>
                <a:rPr lang="en-US" dirty="0" smtClean="0"/>
                <a:t>resolution)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433297" y="1217426"/>
              <a:ext cx="1483435" cy="2709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9433297" y="2853853"/>
              <a:ext cx="1483435" cy="3591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0" y="-27384"/>
            <a:ext cx="12961938" cy="447681"/>
            <a:chOff x="647712" y="0"/>
            <a:chExt cx="7848543" cy="990090"/>
          </a:xfrm>
          <a:scene3d>
            <a:camera prst="orthographicFront"/>
            <a:lightRig rig="flat" dir="t"/>
          </a:scene3d>
        </p:grpSpPr>
        <p:sp>
          <p:nvSpPr>
            <p:cNvPr id="103" name="Rounded Rectangle 102"/>
            <p:cNvSpPr/>
            <p:nvPr/>
          </p:nvSpPr>
          <p:spPr>
            <a:xfrm>
              <a:off x="647712" y="0"/>
              <a:ext cx="7848543" cy="99009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04" name="Rounded Rectangle 4"/>
            <p:cNvSpPr/>
            <p:nvPr/>
          </p:nvSpPr>
          <p:spPr>
            <a:xfrm>
              <a:off x="696044" y="148120"/>
              <a:ext cx="7751879" cy="7120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Regional downscaling &amp; our alternative approach</a:t>
              </a:r>
            </a:p>
          </p:txBody>
        </p:sp>
      </p:grpSp>
      <p:grpSp>
        <p:nvGrpSpPr>
          <p:cNvPr id="106" name="Google Shape;444;p20"/>
          <p:cNvGrpSpPr/>
          <p:nvPr/>
        </p:nvGrpSpPr>
        <p:grpSpPr>
          <a:xfrm>
            <a:off x="-3001" y="9935"/>
            <a:ext cx="3675658" cy="682761"/>
            <a:chOff x="933572" y="3005729"/>
            <a:chExt cx="1924254" cy="512071"/>
          </a:xfrm>
        </p:grpSpPr>
        <p:sp>
          <p:nvSpPr>
            <p:cNvPr id="107" name="Google Shape;446;p20"/>
            <p:cNvSpPr/>
            <p:nvPr/>
          </p:nvSpPr>
          <p:spPr>
            <a:xfrm>
              <a:off x="933838" y="3261739"/>
              <a:ext cx="177598" cy="256061"/>
            </a:xfrm>
            <a:custGeom>
              <a:avLst/>
              <a:gdLst/>
              <a:ahLst/>
              <a:cxnLst/>
              <a:rect l="l" t="t" r="r" b="b"/>
              <a:pathLst>
                <a:path w="4644" h="6014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17"/>
                    <a:pt x="1" y="2179"/>
                    <a:pt x="1" y="3001"/>
                  </a:cubicBezTo>
                  <a:cubicBezTo>
                    <a:pt x="1" y="4668"/>
                    <a:pt x="1346" y="6013"/>
                    <a:pt x="3001" y="6013"/>
                  </a:cubicBezTo>
                  <a:lnTo>
                    <a:pt x="4644" y="6013"/>
                  </a:lnTo>
                  <a:lnTo>
                    <a:pt x="4644" y="1"/>
                  </a:lnTo>
                  <a:close/>
                </a:path>
              </a:pathLst>
            </a:custGeom>
            <a:solidFill>
              <a:srgbClr val="CF12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8" name="Google Shape;449;p20"/>
            <p:cNvSpPr/>
            <p:nvPr/>
          </p:nvSpPr>
          <p:spPr>
            <a:xfrm>
              <a:off x="935214" y="3035660"/>
              <a:ext cx="1606414" cy="369104"/>
            </a:xfrm>
            <a:custGeom>
              <a:avLst/>
              <a:gdLst/>
              <a:ahLst/>
              <a:cxnLst/>
              <a:rect l="l" t="t" r="r" b="b"/>
              <a:pathLst>
                <a:path w="42006" h="8669" extrusionOk="0">
                  <a:moveTo>
                    <a:pt x="3001" y="0"/>
                  </a:moveTo>
                  <a:cubicBezTo>
                    <a:pt x="2168" y="0"/>
                    <a:pt x="1417" y="346"/>
                    <a:pt x="882" y="881"/>
                  </a:cubicBezTo>
                  <a:cubicBezTo>
                    <a:pt x="334" y="1429"/>
                    <a:pt x="1" y="2179"/>
                    <a:pt x="1" y="3013"/>
                  </a:cubicBezTo>
                  <a:lnTo>
                    <a:pt x="1" y="8311"/>
                  </a:lnTo>
                  <a:lnTo>
                    <a:pt x="24" y="8668"/>
                  </a:lnTo>
                  <a:cubicBezTo>
                    <a:pt x="108" y="7978"/>
                    <a:pt x="417" y="7370"/>
                    <a:pt x="882" y="6894"/>
                  </a:cubicBezTo>
                  <a:cubicBezTo>
                    <a:pt x="1417" y="6358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8"/>
                    <a:pt x="42006" y="3013"/>
                  </a:cubicBezTo>
                  <a:cubicBezTo>
                    <a:pt x="42006" y="2894"/>
                    <a:pt x="42006" y="2775"/>
                    <a:pt x="41982" y="2655"/>
                  </a:cubicBezTo>
                  <a:cubicBezTo>
                    <a:pt x="41815" y="1167"/>
                    <a:pt x="40541" y="0"/>
                    <a:pt x="39006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9" name="Google Shape;450;p20"/>
            <p:cNvSpPr/>
            <p:nvPr/>
          </p:nvSpPr>
          <p:spPr>
            <a:xfrm>
              <a:off x="935214" y="3005729"/>
              <a:ext cx="1606414" cy="383794"/>
            </a:xfrm>
            <a:custGeom>
              <a:avLst/>
              <a:gdLst/>
              <a:ahLst/>
              <a:cxnLst/>
              <a:rect l="l" t="t" r="r" b="b"/>
              <a:pathLst>
                <a:path w="42006" h="9014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18"/>
                    <a:pt x="1" y="2168"/>
                    <a:pt x="1" y="3001"/>
                  </a:cubicBezTo>
                  <a:lnTo>
                    <a:pt x="1" y="9014"/>
                  </a:lnTo>
                  <a:cubicBezTo>
                    <a:pt x="1" y="8192"/>
                    <a:pt x="334" y="7430"/>
                    <a:pt x="882" y="6895"/>
                  </a:cubicBezTo>
                  <a:cubicBezTo>
                    <a:pt x="1417" y="6347"/>
                    <a:pt x="2168" y="6014"/>
                    <a:pt x="3001" y="6014"/>
                  </a:cubicBezTo>
                  <a:lnTo>
                    <a:pt x="39006" y="6014"/>
                  </a:lnTo>
                  <a:cubicBezTo>
                    <a:pt x="40660" y="6014"/>
                    <a:pt x="42006" y="4668"/>
                    <a:pt x="42006" y="3001"/>
                  </a:cubicBezTo>
                  <a:cubicBezTo>
                    <a:pt x="42006" y="1346"/>
                    <a:pt x="40660" y="1"/>
                    <a:pt x="390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0" name="Google Shape;452;p20"/>
            <p:cNvSpPr txBox="1"/>
            <p:nvPr/>
          </p:nvSpPr>
          <p:spPr>
            <a:xfrm>
              <a:off x="933572" y="3005788"/>
              <a:ext cx="1924254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-US" sz="1600" b="1" dirty="0" smtClean="0">
                  <a:solidFill>
                    <a:srgbClr val="000099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 different approach</a:t>
              </a:r>
              <a:endParaRPr lang="en-US" sz="1600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6244089" y="1180030"/>
            <a:ext cx="445714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1500" b="1" dirty="0" smtClean="0">
                <a:solidFill>
                  <a:srgbClr val="FFC000"/>
                </a:solidFill>
              </a:rPr>
              <a:t>High-</a:t>
            </a:r>
            <a:r>
              <a:rPr lang="en-IN" sz="1500" b="1" dirty="0">
                <a:solidFill>
                  <a:srgbClr val="FFC000"/>
                </a:solidFill>
              </a:rPr>
              <a:t>r</a:t>
            </a:r>
            <a:r>
              <a:rPr lang="en-IN" sz="1500" b="1" dirty="0" smtClean="0">
                <a:solidFill>
                  <a:srgbClr val="FFC000"/>
                </a:solidFill>
              </a:rPr>
              <a:t>esolution global                Atmospheric model</a:t>
            </a:r>
            <a:endParaRPr lang="en-IN" sz="1500" b="1" dirty="0">
              <a:solidFill>
                <a:srgbClr val="FFC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89097" y="5301515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IN" b="1" dirty="0" smtClean="0"/>
              <a:t>T574 ~ 27km</a:t>
            </a:r>
            <a:endParaRPr lang="en-IN" b="1" dirty="0"/>
          </a:p>
        </p:txBody>
      </p:sp>
      <p:sp>
        <p:nvSpPr>
          <p:cNvPr id="52" name="Rounded Rectangle 51"/>
          <p:cNvSpPr/>
          <p:nvPr/>
        </p:nvSpPr>
        <p:spPr>
          <a:xfrm>
            <a:off x="6301912" y="4941168"/>
            <a:ext cx="3829820" cy="47294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Which will be used for regional studies</a:t>
            </a:r>
            <a:endParaRPr lang="en-US" dirty="0"/>
          </a:p>
        </p:txBody>
      </p:sp>
      <p:sp>
        <p:nvSpPr>
          <p:cNvPr id="3" name="Down Arrow 2"/>
          <p:cNvSpPr/>
          <p:nvPr/>
        </p:nvSpPr>
        <p:spPr>
          <a:xfrm>
            <a:off x="8137153" y="4702551"/>
            <a:ext cx="288032" cy="2256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Down Arrow 53"/>
          <p:cNvSpPr/>
          <p:nvPr/>
        </p:nvSpPr>
        <p:spPr>
          <a:xfrm>
            <a:off x="8137153" y="5422815"/>
            <a:ext cx="288032" cy="225617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736379" y="5635464"/>
            <a:ext cx="2073182" cy="601649"/>
            <a:chOff x="9736379" y="5635464"/>
            <a:chExt cx="2073182" cy="601649"/>
          </a:xfrm>
        </p:grpSpPr>
        <p:sp>
          <p:nvSpPr>
            <p:cNvPr id="9" name="Rectangle 8"/>
            <p:cNvSpPr/>
            <p:nvPr/>
          </p:nvSpPr>
          <p:spPr>
            <a:xfrm>
              <a:off x="9736379" y="6078810"/>
              <a:ext cx="1825435" cy="15830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Down Arrow 59"/>
            <p:cNvSpPr/>
            <p:nvPr/>
          </p:nvSpPr>
          <p:spPr>
            <a:xfrm rot="10800000">
              <a:off x="11465795" y="5635464"/>
              <a:ext cx="343766" cy="601649"/>
            </a:xfrm>
            <a:prstGeom prst="down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609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44816" y="1046875"/>
            <a:ext cx="5184825" cy="3852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charset="2"/>
              <a:buChar char="Ø"/>
            </a:pPr>
            <a:r>
              <a:rPr lang="en-US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Dynamical 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downscaling of IITM-ESM v2 CMIP6 historical simulation using the high-resolution (27 km grid) atmospheric component of IITM-ESM </a:t>
            </a:r>
            <a:r>
              <a:rPr lang="en-US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v2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charset="2"/>
              <a:buChar char="Ø"/>
            </a:pPr>
            <a:r>
              <a:rPr lang="en-US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Spectral 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model with reasonable good skill in simulating Indian and Pacific oceanic teleconnections with Indian monsoon </a:t>
            </a:r>
            <a:endParaRPr lang="en-US" b="1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charset="2"/>
              <a:buChar char="Ø"/>
            </a:pPr>
            <a:r>
              <a:rPr lang="en-US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This 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high-resolution climate simulation will be able to contribute towards various assessments for the country, along with contributing to CORDEX South Asia.</a:t>
            </a:r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270297" y="780103"/>
            <a:ext cx="6930752" cy="5529217"/>
            <a:chOff x="3200400" y="2590800"/>
            <a:chExt cx="4876800" cy="3638550"/>
          </a:xfrm>
        </p:grpSpPr>
        <p:pic>
          <p:nvPicPr>
            <p:cNvPr id="4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2590800"/>
              <a:ext cx="4876800" cy="363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5" name="TextBox 5"/>
            <p:cNvSpPr txBox="1">
              <a:spLocks noChangeArrowheads="1"/>
            </p:cNvSpPr>
            <p:nvPr/>
          </p:nvSpPr>
          <p:spPr bwMode="auto">
            <a:xfrm>
              <a:off x="4621874" y="3250275"/>
              <a:ext cx="1371600" cy="244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200" b="1" dirty="0" smtClean="0">
                  <a:latin typeface="Times New Roman" charset="0"/>
                  <a:ea typeface="Times New Roman" charset="0"/>
                  <a:cs typeface="Times New Roman" charset="0"/>
                </a:rPr>
                <a:t>27 </a:t>
              </a:r>
              <a:r>
                <a:rPr lang="en-US" altLang="en-US" sz="1200" b="1" dirty="0">
                  <a:latin typeface="Times New Roman" charset="0"/>
                  <a:ea typeface="Times New Roman" charset="0"/>
                  <a:cs typeface="Times New Roman" charset="0"/>
                </a:rPr>
                <a:t>km </a:t>
              </a:r>
              <a:r>
                <a:rPr lang="en-US" altLang="en-US" sz="1200" b="1" dirty="0" smtClean="0">
                  <a:latin typeface="Times New Roman" charset="0"/>
                  <a:ea typeface="Times New Roman" charset="0"/>
                  <a:cs typeface="Times New Roman" charset="0"/>
                </a:rPr>
                <a:t>AGCM</a:t>
              </a:r>
              <a:endParaRPr lang="en-US" altLang="en-US" sz="1200" b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4191000" y="5547451"/>
              <a:ext cx="2819400" cy="162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000" b="1" dirty="0" smtClean="0">
                  <a:latin typeface="Times New Roman" charset="0"/>
                  <a:ea typeface="Times New Roman" charset="0"/>
                  <a:cs typeface="Times New Roman" charset="0"/>
                </a:rPr>
                <a:t>1995  </a:t>
              </a:r>
              <a:r>
                <a:rPr lang="en-US" altLang="en-US" sz="1000" b="1" dirty="0">
                  <a:latin typeface="Times New Roman" charset="0"/>
                  <a:ea typeface="Times New Roman" charset="0"/>
                  <a:cs typeface="Times New Roman" charset="0"/>
                </a:rPr>
                <a:t>~ </a:t>
              </a:r>
              <a:r>
                <a:rPr lang="en-US" altLang="en-US" sz="1000" b="1" dirty="0" smtClean="0">
                  <a:latin typeface="Times New Roman" charset="0"/>
                  <a:ea typeface="Times New Roman" charset="0"/>
                  <a:cs typeface="Times New Roman" charset="0"/>
                </a:rPr>
                <a:t>2014                  2021  </a:t>
              </a:r>
              <a:r>
                <a:rPr lang="en-US" altLang="en-US" sz="1000" b="1" dirty="0">
                  <a:latin typeface="Times New Roman" charset="0"/>
                  <a:ea typeface="Times New Roman" charset="0"/>
                  <a:cs typeface="Times New Roman" charset="0"/>
                </a:rPr>
                <a:t>~ </a:t>
              </a:r>
              <a:r>
                <a:rPr lang="en-US" altLang="en-US" sz="1000" b="1" dirty="0" smtClean="0">
                  <a:latin typeface="Times New Roman" charset="0"/>
                  <a:ea typeface="Times New Roman" charset="0"/>
                  <a:cs typeface="Times New Roman" charset="0"/>
                </a:rPr>
                <a:t>2040                     2081  </a:t>
              </a:r>
              <a:r>
                <a:rPr lang="en-US" altLang="en-US" sz="1000" b="1" dirty="0">
                  <a:latin typeface="Times New Roman" charset="0"/>
                  <a:ea typeface="Times New Roman" charset="0"/>
                  <a:cs typeface="Times New Roman" charset="0"/>
                </a:rPr>
                <a:t>~ 2100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6200000" flipH="1">
              <a:off x="4545013" y="5549900"/>
              <a:ext cx="457200" cy="304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410200" y="5397500"/>
              <a:ext cx="1066800" cy="355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050473" y="3054522"/>
              <a:ext cx="1880128" cy="127597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171450" indent="-171450">
                <a:buFont typeface="Wingdings" charset="2"/>
                <a:buChar char="Ø"/>
                <a:defRPr/>
              </a:pPr>
              <a:r>
                <a:rPr lang="en-US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Global &amp; regional climate assessments</a:t>
              </a:r>
              <a:endPara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171450" indent="-171450">
                <a:buFont typeface="Wingdings" charset="2"/>
                <a:buChar char="Ø"/>
                <a:defRPr/>
              </a:pPr>
              <a:endPara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28600" indent="-228600">
                <a:buFont typeface="Wingdings" charset="2"/>
                <a:buChar char="Ø"/>
                <a:defRPr/>
              </a:pPr>
              <a:r>
                <a:rPr lang="en-US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Assessment of south </a:t>
              </a:r>
              <a:r>
                <a:rPr lang="en-US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Asian </a:t>
              </a:r>
              <a:r>
                <a:rPr lang="en-US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monsoon</a:t>
              </a:r>
              <a:endPara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28600" indent="-228600">
                <a:buFont typeface="Wingdings" charset="2"/>
                <a:buChar char="Ø"/>
                <a:defRPr/>
              </a:pPr>
              <a:endPara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64" y="4637963"/>
            <a:ext cx="1683269" cy="19593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237" y="5241985"/>
            <a:ext cx="2753688" cy="124434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-27384"/>
            <a:ext cx="12961938" cy="447681"/>
            <a:chOff x="647712" y="0"/>
            <a:chExt cx="7848543" cy="990090"/>
          </a:xfrm>
          <a:scene3d>
            <a:camera prst="orthographicFront"/>
            <a:lightRig rig="flat" dir="t"/>
          </a:scene3d>
        </p:grpSpPr>
        <p:sp>
          <p:nvSpPr>
            <p:cNvPr id="18" name="Rounded Rectangle 17"/>
            <p:cNvSpPr/>
            <p:nvPr/>
          </p:nvSpPr>
          <p:spPr>
            <a:xfrm>
              <a:off x="647712" y="0"/>
              <a:ext cx="7848543" cy="99009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9" name="Rounded Rectangle 4"/>
            <p:cNvSpPr/>
            <p:nvPr/>
          </p:nvSpPr>
          <p:spPr>
            <a:xfrm>
              <a:off x="696044" y="148120"/>
              <a:ext cx="7751879" cy="7120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algn="ctr"/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High 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resolution IITM-ESM AGCM (T574, ~27 Km) </a:t>
              </a:r>
            </a:p>
          </p:txBody>
        </p:sp>
      </p:grpSp>
      <p:grpSp>
        <p:nvGrpSpPr>
          <p:cNvPr id="20" name="Google Shape;444;p20"/>
          <p:cNvGrpSpPr/>
          <p:nvPr/>
        </p:nvGrpSpPr>
        <p:grpSpPr>
          <a:xfrm>
            <a:off x="-3001" y="9935"/>
            <a:ext cx="3963690" cy="682761"/>
            <a:chOff x="933572" y="3005729"/>
            <a:chExt cx="1924254" cy="512071"/>
          </a:xfrm>
        </p:grpSpPr>
        <p:sp>
          <p:nvSpPr>
            <p:cNvPr id="21" name="Google Shape;446;p20"/>
            <p:cNvSpPr/>
            <p:nvPr/>
          </p:nvSpPr>
          <p:spPr>
            <a:xfrm>
              <a:off x="933838" y="3261739"/>
              <a:ext cx="177598" cy="256061"/>
            </a:xfrm>
            <a:custGeom>
              <a:avLst/>
              <a:gdLst/>
              <a:ahLst/>
              <a:cxnLst/>
              <a:rect l="l" t="t" r="r" b="b"/>
              <a:pathLst>
                <a:path w="4644" h="6014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17"/>
                    <a:pt x="1" y="2179"/>
                    <a:pt x="1" y="3001"/>
                  </a:cubicBezTo>
                  <a:cubicBezTo>
                    <a:pt x="1" y="4668"/>
                    <a:pt x="1346" y="6013"/>
                    <a:pt x="3001" y="6013"/>
                  </a:cubicBezTo>
                  <a:lnTo>
                    <a:pt x="4644" y="6013"/>
                  </a:lnTo>
                  <a:lnTo>
                    <a:pt x="4644" y="1"/>
                  </a:lnTo>
                  <a:close/>
                </a:path>
              </a:pathLst>
            </a:custGeom>
            <a:solidFill>
              <a:srgbClr val="CF12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" name="Google Shape;449;p20"/>
            <p:cNvSpPr/>
            <p:nvPr/>
          </p:nvSpPr>
          <p:spPr>
            <a:xfrm>
              <a:off x="935214" y="3035660"/>
              <a:ext cx="1606414" cy="369104"/>
            </a:xfrm>
            <a:custGeom>
              <a:avLst/>
              <a:gdLst/>
              <a:ahLst/>
              <a:cxnLst/>
              <a:rect l="l" t="t" r="r" b="b"/>
              <a:pathLst>
                <a:path w="42006" h="8669" extrusionOk="0">
                  <a:moveTo>
                    <a:pt x="3001" y="0"/>
                  </a:moveTo>
                  <a:cubicBezTo>
                    <a:pt x="2168" y="0"/>
                    <a:pt x="1417" y="346"/>
                    <a:pt x="882" y="881"/>
                  </a:cubicBezTo>
                  <a:cubicBezTo>
                    <a:pt x="334" y="1429"/>
                    <a:pt x="1" y="2179"/>
                    <a:pt x="1" y="3013"/>
                  </a:cubicBezTo>
                  <a:lnTo>
                    <a:pt x="1" y="8311"/>
                  </a:lnTo>
                  <a:lnTo>
                    <a:pt x="24" y="8668"/>
                  </a:lnTo>
                  <a:cubicBezTo>
                    <a:pt x="108" y="7978"/>
                    <a:pt x="417" y="7370"/>
                    <a:pt x="882" y="6894"/>
                  </a:cubicBezTo>
                  <a:cubicBezTo>
                    <a:pt x="1417" y="6358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8"/>
                    <a:pt x="42006" y="3013"/>
                  </a:cubicBezTo>
                  <a:cubicBezTo>
                    <a:pt x="42006" y="2894"/>
                    <a:pt x="42006" y="2775"/>
                    <a:pt x="41982" y="2655"/>
                  </a:cubicBezTo>
                  <a:cubicBezTo>
                    <a:pt x="41815" y="1167"/>
                    <a:pt x="40541" y="0"/>
                    <a:pt x="39006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" name="Google Shape;450;p20"/>
            <p:cNvSpPr/>
            <p:nvPr/>
          </p:nvSpPr>
          <p:spPr>
            <a:xfrm>
              <a:off x="935214" y="3005729"/>
              <a:ext cx="1606414" cy="383794"/>
            </a:xfrm>
            <a:custGeom>
              <a:avLst/>
              <a:gdLst/>
              <a:ahLst/>
              <a:cxnLst/>
              <a:rect l="l" t="t" r="r" b="b"/>
              <a:pathLst>
                <a:path w="42006" h="9014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18"/>
                    <a:pt x="1" y="2168"/>
                    <a:pt x="1" y="3001"/>
                  </a:cubicBezTo>
                  <a:lnTo>
                    <a:pt x="1" y="9014"/>
                  </a:lnTo>
                  <a:cubicBezTo>
                    <a:pt x="1" y="8192"/>
                    <a:pt x="334" y="7430"/>
                    <a:pt x="882" y="6895"/>
                  </a:cubicBezTo>
                  <a:cubicBezTo>
                    <a:pt x="1417" y="6347"/>
                    <a:pt x="2168" y="6014"/>
                    <a:pt x="3001" y="6014"/>
                  </a:cubicBezTo>
                  <a:lnTo>
                    <a:pt x="39006" y="6014"/>
                  </a:lnTo>
                  <a:cubicBezTo>
                    <a:pt x="40660" y="6014"/>
                    <a:pt x="42006" y="4668"/>
                    <a:pt x="42006" y="3001"/>
                  </a:cubicBezTo>
                  <a:cubicBezTo>
                    <a:pt x="42006" y="1346"/>
                    <a:pt x="40660" y="1"/>
                    <a:pt x="390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" name="Google Shape;452;p20"/>
            <p:cNvSpPr txBox="1"/>
            <p:nvPr/>
          </p:nvSpPr>
          <p:spPr>
            <a:xfrm>
              <a:off x="933572" y="3005788"/>
              <a:ext cx="1924254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-US" sz="1600" b="1" dirty="0" smtClean="0">
                  <a:solidFill>
                    <a:srgbClr val="000099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T574 simulation 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6324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769001" y="577805"/>
            <a:ext cx="0" cy="6235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0" y="28991"/>
            <a:ext cx="12961938" cy="447681"/>
            <a:chOff x="647712" y="0"/>
            <a:chExt cx="7848543" cy="990090"/>
          </a:xfrm>
          <a:scene3d>
            <a:camera prst="orthographicFront"/>
            <a:lightRig rig="flat" dir="t"/>
          </a:scene3d>
        </p:grpSpPr>
        <p:sp>
          <p:nvSpPr>
            <p:cNvPr id="17" name="Rounded Rectangle 16"/>
            <p:cNvSpPr/>
            <p:nvPr/>
          </p:nvSpPr>
          <p:spPr>
            <a:xfrm>
              <a:off x="647712" y="0"/>
              <a:ext cx="7848543" cy="99009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8" name="Rounded Rectangle 4"/>
            <p:cNvSpPr/>
            <p:nvPr/>
          </p:nvSpPr>
          <p:spPr>
            <a:xfrm>
              <a:off x="696044" y="148120"/>
              <a:ext cx="7751879" cy="7120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algn="ctr"/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                 T574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~27 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Km- global precipitation &amp; large scale circulation 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oogle Shape;444;p20"/>
          <p:cNvGrpSpPr/>
          <p:nvPr/>
        </p:nvGrpSpPr>
        <p:grpSpPr>
          <a:xfrm>
            <a:off x="-3001" y="9935"/>
            <a:ext cx="3312367" cy="682761"/>
            <a:chOff x="933572" y="3005729"/>
            <a:chExt cx="1608056" cy="512071"/>
          </a:xfrm>
        </p:grpSpPr>
        <p:sp>
          <p:nvSpPr>
            <p:cNvPr id="20" name="Google Shape;446;p20"/>
            <p:cNvSpPr/>
            <p:nvPr/>
          </p:nvSpPr>
          <p:spPr>
            <a:xfrm>
              <a:off x="933838" y="3261739"/>
              <a:ext cx="177598" cy="256061"/>
            </a:xfrm>
            <a:custGeom>
              <a:avLst/>
              <a:gdLst/>
              <a:ahLst/>
              <a:cxnLst/>
              <a:rect l="l" t="t" r="r" b="b"/>
              <a:pathLst>
                <a:path w="4644" h="6014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17"/>
                    <a:pt x="1" y="2179"/>
                    <a:pt x="1" y="3001"/>
                  </a:cubicBezTo>
                  <a:cubicBezTo>
                    <a:pt x="1" y="4668"/>
                    <a:pt x="1346" y="6013"/>
                    <a:pt x="3001" y="6013"/>
                  </a:cubicBezTo>
                  <a:lnTo>
                    <a:pt x="4644" y="6013"/>
                  </a:lnTo>
                  <a:lnTo>
                    <a:pt x="4644" y="1"/>
                  </a:lnTo>
                  <a:close/>
                </a:path>
              </a:pathLst>
            </a:custGeom>
            <a:solidFill>
              <a:srgbClr val="CF12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" name="Google Shape;449;p20"/>
            <p:cNvSpPr/>
            <p:nvPr/>
          </p:nvSpPr>
          <p:spPr>
            <a:xfrm>
              <a:off x="935214" y="3035660"/>
              <a:ext cx="1606414" cy="369104"/>
            </a:xfrm>
            <a:custGeom>
              <a:avLst/>
              <a:gdLst/>
              <a:ahLst/>
              <a:cxnLst/>
              <a:rect l="l" t="t" r="r" b="b"/>
              <a:pathLst>
                <a:path w="42006" h="8669" extrusionOk="0">
                  <a:moveTo>
                    <a:pt x="3001" y="0"/>
                  </a:moveTo>
                  <a:cubicBezTo>
                    <a:pt x="2168" y="0"/>
                    <a:pt x="1417" y="346"/>
                    <a:pt x="882" y="881"/>
                  </a:cubicBezTo>
                  <a:cubicBezTo>
                    <a:pt x="334" y="1429"/>
                    <a:pt x="1" y="2179"/>
                    <a:pt x="1" y="3013"/>
                  </a:cubicBezTo>
                  <a:lnTo>
                    <a:pt x="1" y="8311"/>
                  </a:lnTo>
                  <a:lnTo>
                    <a:pt x="24" y="8668"/>
                  </a:lnTo>
                  <a:cubicBezTo>
                    <a:pt x="108" y="7978"/>
                    <a:pt x="417" y="7370"/>
                    <a:pt x="882" y="6894"/>
                  </a:cubicBezTo>
                  <a:cubicBezTo>
                    <a:pt x="1417" y="6358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8"/>
                    <a:pt x="42006" y="3013"/>
                  </a:cubicBezTo>
                  <a:cubicBezTo>
                    <a:pt x="42006" y="2894"/>
                    <a:pt x="42006" y="2775"/>
                    <a:pt x="41982" y="2655"/>
                  </a:cubicBezTo>
                  <a:cubicBezTo>
                    <a:pt x="41815" y="1167"/>
                    <a:pt x="40541" y="0"/>
                    <a:pt x="39006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" name="Google Shape;450;p20"/>
            <p:cNvSpPr/>
            <p:nvPr/>
          </p:nvSpPr>
          <p:spPr>
            <a:xfrm>
              <a:off x="935214" y="3005729"/>
              <a:ext cx="1606414" cy="383794"/>
            </a:xfrm>
            <a:custGeom>
              <a:avLst/>
              <a:gdLst/>
              <a:ahLst/>
              <a:cxnLst/>
              <a:rect l="l" t="t" r="r" b="b"/>
              <a:pathLst>
                <a:path w="42006" h="9014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18"/>
                    <a:pt x="1" y="2168"/>
                    <a:pt x="1" y="3001"/>
                  </a:cubicBezTo>
                  <a:lnTo>
                    <a:pt x="1" y="9014"/>
                  </a:lnTo>
                  <a:cubicBezTo>
                    <a:pt x="1" y="8192"/>
                    <a:pt x="334" y="7430"/>
                    <a:pt x="882" y="6895"/>
                  </a:cubicBezTo>
                  <a:cubicBezTo>
                    <a:pt x="1417" y="6347"/>
                    <a:pt x="2168" y="6014"/>
                    <a:pt x="3001" y="6014"/>
                  </a:cubicBezTo>
                  <a:lnTo>
                    <a:pt x="39006" y="6014"/>
                  </a:lnTo>
                  <a:cubicBezTo>
                    <a:pt x="40660" y="6014"/>
                    <a:pt x="42006" y="4668"/>
                    <a:pt x="42006" y="3001"/>
                  </a:cubicBezTo>
                  <a:cubicBezTo>
                    <a:pt x="42006" y="1346"/>
                    <a:pt x="40660" y="1"/>
                    <a:pt x="390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" name="Google Shape;452;p20"/>
            <p:cNvSpPr txBox="1"/>
            <p:nvPr/>
          </p:nvSpPr>
          <p:spPr>
            <a:xfrm>
              <a:off x="933572" y="3005788"/>
              <a:ext cx="1504761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-US" sz="1600" b="1" dirty="0" smtClean="0">
                  <a:solidFill>
                    <a:srgbClr val="000099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How the simulated global fields</a:t>
              </a:r>
              <a:endParaRPr lang="en-US" sz="1600" dirty="0"/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265" y="1187152"/>
            <a:ext cx="66103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1008361" y="582043"/>
            <a:ext cx="5294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Precipitation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and low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level circulation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" name="Group 3"/>
          <p:cNvGrpSpPr/>
          <p:nvPr/>
        </p:nvGrpSpPr>
        <p:grpSpPr>
          <a:xfrm>
            <a:off x="7057033" y="908720"/>
            <a:ext cx="5715000" cy="3128337"/>
            <a:chOff x="4704292" y="2928335"/>
            <a:chExt cx="4817160" cy="2939400"/>
          </a:xfrm>
        </p:grpSpPr>
        <p:pic>
          <p:nvPicPr>
            <p:cNvPr id="38" name="Picture 37"/>
            <p:cNvPicPr/>
            <p:nvPr/>
          </p:nvPicPr>
          <p:blipFill>
            <a:blip r:embed="rId3"/>
            <a:stretch/>
          </p:blipFill>
          <p:spPr>
            <a:xfrm>
              <a:off x="4704292" y="2928335"/>
              <a:ext cx="4817160" cy="2939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39"/>
            <p:cNvPicPr/>
            <p:nvPr/>
          </p:nvPicPr>
          <p:blipFill>
            <a:blip r:embed="rId4"/>
            <a:stretch/>
          </p:blipFill>
          <p:spPr>
            <a:xfrm>
              <a:off x="6044428" y="5567038"/>
              <a:ext cx="2458800" cy="2880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4" name="TextShape 6"/>
          <p:cNvSpPr txBox="1"/>
          <p:nvPr/>
        </p:nvSpPr>
        <p:spPr>
          <a:xfrm>
            <a:off x="8137153" y="548680"/>
            <a:ext cx="3983924" cy="39947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IN" sz="1800" b="1" strike="noStrike" spc="-1" dirty="0">
                <a:latin typeface="Arial"/>
              </a:rPr>
              <a:t>Upper Level Circulation (200hPa)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059971" y="3688713"/>
            <a:ext cx="5723647" cy="3135618"/>
            <a:chOff x="222840" y="401760"/>
            <a:chExt cx="4817160" cy="2946240"/>
          </a:xfrm>
        </p:grpSpPr>
        <p:grpSp>
          <p:nvGrpSpPr>
            <p:cNvPr id="27" name="Group 26"/>
            <p:cNvGrpSpPr/>
            <p:nvPr/>
          </p:nvGrpSpPr>
          <p:grpSpPr>
            <a:xfrm>
              <a:off x="222840" y="401760"/>
              <a:ext cx="4817160" cy="2946240"/>
              <a:chOff x="222840" y="401760"/>
              <a:chExt cx="4817160" cy="2946240"/>
            </a:xfrm>
          </p:grpSpPr>
          <p:pic>
            <p:nvPicPr>
              <p:cNvPr id="32" name="Picture 31"/>
              <p:cNvPicPr/>
              <p:nvPr/>
            </p:nvPicPr>
            <p:blipFill>
              <a:blip r:embed="rId5"/>
              <a:stretch/>
            </p:blipFill>
            <p:spPr>
              <a:xfrm>
                <a:off x="222840" y="401760"/>
                <a:ext cx="4817160" cy="294624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3" name="Picture 32"/>
              <p:cNvPicPr/>
              <p:nvPr/>
            </p:nvPicPr>
            <p:blipFill>
              <a:blip r:embed="rId4"/>
              <a:stretch/>
            </p:blipFill>
            <p:spPr>
              <a:xfrm>
                <a:off x="1440000" y="3060000"/>
                <a:ext cx="2458800" cy="28800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34" name="TextShape 5"/>
          <p:cNvSpPr txBox="1"/>
          <p:nvPr/>
        </p:nvSpPr>
        <p:spPr>
          <a:xfrm>
            <a:off x="12038188" y="1029979"/>
            <a:ext cx="635469" cy="55642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IN" sz="1800" b="1" strike="noStrike" spc="-1" dirty="0" smtClean="0">
                <a:latin typeface="Arial"/>
              </a:rPr>
              <a:t>T62</a:t>
            </a:r>
            <a:endParaRPr lang="en-IN" sz="1800" b="1" strike="noStrike" spc="-1" dirty="0">
              <a:latin typeface="Arial"/>
            </a:endParaRPr>
          </a:p>
        </p:txBody>
      </p:sp>
      <p:sp>
        <p:nvSpPr>
          <p:cNvPr id="36" name="TextShape 4"/>
          <p:cNvSpPr txBox="1"/>
          <p:nvPr/>
        </p:nvSpPr>
        <p:spPr>
          <a:xfrm>
            <a:off x="11944758" y="3808680"/>
            <a:ext cx="872915" cy="55642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IN" sz="1800" b="1" strike="noStrike" spc="-1" dirty="0">
                <a:latin typeface="Arial"/>
              </a:rPr>
              <a:t>T574</a:t>
            </a:r>
          </a:p>
        </p:txBody>
      </p:sp>
    </p:spTree>
    <p:extLst>
      <p:ext uri="{BB962C8B-B14F-4D97-AF65-F5344CB8AC3E}">
        <p14:creationId xmlns:p14="http://schemas.microsoft.com/office/powerpoint/2010/main" val="36147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2395" t="1521" r="2231"/>
          <a:stretch/>
        </p:blipFill>
        <p:spPr>
          <a:xfrm>
            <a:off x="216273" y="548680"/>
            <a:ext cx="3600400" cy="6235571"/>
          </a:xfrm>
          <a:prstGeom prst="rect">
            <a:avLst/>
          </a:prstGeom>
          <a:ln w="9360">
            <a:noFill/>
          </a:ln>
        </p:spPr>
      </p:pic>
      <p:sp>
        <p:nvSpPr>
          <p:cNvPr id="32" name="TextBox 31"/>
          <p:cNvSpPr txBox="1"/>
          <p:nvPr/>
        </p:nvSpPr>
        <p:spPr>
          <a:xfrm>
            <a:off x="3129637" y="872570"/>
            <a:ext cx="1811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solidFill>
                  <a:srgbClr val="000099"/>
                </a:solidFill>
              </a:rPr>
              <a:t>JJAS Mean Precipitation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20629" y="5317902"/>
            <a:ext cx="1520531" cy="10156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 smtClean="0">
                <a:solidFill>
                  <a:srgbClr val="000099"/>
                </a:solidFill>
                <a:latin typeface="Times New Roman" charset="0"/>
              </a:rPr>
              <a:t>Dry bias is reduced over central India, &amp; orographic precipitation is improved</a:t>
            </a:r>
            <a:endParaRPr lang="en-US" sz="1200" b="1" dirty="0">
              <a:solidFill>
                <a:srgbClr val="000099"/>
              </a:solidFill>
              <a:latin typeface="Times New Roman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081804" y="3351476"/>
            <a:ext cx="1536848" cy="19664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872457" y="3567500"/>
            <a:ext cx="1728192" cy="17504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944465" y="5273620"/>
            <a:ext cx="1476164" cy="1966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1861935" y="5477001"/>
            <a:ext cx="1558694" cy="1388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040809" y="622429"/>
            <a:ext cx="0" cy="6235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0" y="28991"/>
            <a:ext cx="12961938" cy="447681"/>
            <a:chOff x="647712" y="0"/>
            <a:chExt cx="7848543" cy="990090"/>
          </a:xfrm>
          <a:scene3d>
            <a:camera prst="orthographicFront"/>
            <a:lightRig rig="flat" dir="t"/>
          </a:scene3d>
        </p:grpSpPr>
        <p:sp>
          <p:nvSpPr>
            <p:cNvPr id="17" name="Rounded Rectangle 16"/>
            <p:cNvSpPr/>
            <p:nvPr/>
          </p:nvSpPr>
          <p:spPr>
            <a:xfrm>
              <a:off x="647712" y="0"/>
              <a:ext cx="7848543" cy="99009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8" name="Rounded Rectangle 4"/>
            <p:cNvSpPr/>
            <p:nvPr/>
          </p:nvSpPr>
          <p:spPr>
            <a:xfrm>
              <a:off x="696044" y="148120"/>
              <a:ext cx="7751879" cy="7120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algn="ctr"/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T574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~27 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Km simulation for regional studies 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oogle Shape;444;p20"/>
          <p:cNvGrpSpPr/>
          <p:nvPr/>
        </p:nvGrpSpPr>
        <p:grpSpPr>
          <a:xfrm>
            <a:off x="-3001" y="9935"/>
            <a:ext cx="3963690" cy="682761"/>
            <a:chOff x="933572" y="3005729"/>
            <a:chExt cx="1924254" cy="512071"/>
          </a:xfrm>
        </p:grpSpPr>
        <p:sp>
          <p:nvSpPr>
            <p:cNvPr id="20" name="Google Shape;446;p20"/>
            <p:cNvSpPr/>
            <p:nvPr/>
          </p:nvSpPr>
          <p:spPr>
            <a:xfrm>
              <a:off x="933838" y="3261739"/>
              <a:ext cx="177598" cy="256061"/>
            </a:xfrm>
            <a:custGeom>
              <a:avLst/>
              <a:gdLst/>
              <a:ahLst/>
              <a:cxnLst/>
              <a:rect l="l" t="t" r="r" b="b"/>
              <a:pathLst>
                <a:path w="4644" h="6014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17"/>
                    <a:pt x="1" y="2179"/>
                    <a:pt x="1" y="3001"/>
                  </a:cubicBezTo>
                  <a:cubicBezTo>
                    <a:pt x="1" y="4668"/>
                    <a:pt x="1346" y="6013"/>
                    <a:pt x="3001" y="6013"/>
                  </a:cubicBezTo>
                  <a:lnTo>
                    <a:pt x="4644" y="6013"/>
                  </a:lnTo>
                  <a:lnTo>
                    <a:pt x="4644" y="1"/>
                  </a:lnTo>
                  <a:close/>
                </a:path>
              </a:pathLst>
            </a:custGeom>
            <a:solidFill>
              <a:srgbClr val="CF12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" name="Google Shape;449;p20"/>
            <p:cNvSpPr/>
            <p:nvPr/>
          </p:nvSpPr>
          <p:spPr>
            <a:xfrm>
              <a:off x="935214" y="3035660"/>
              <a:ext cx="1606414" cy="369104"/>
            </a:xfrm>
            <a:custGeom>
              <a:avLst/>
              <a:gdLst/>
              <a:ahLst/>
              <a:cxnLst/>
              <a:rect l="l" t="t" r="r" b="b"/>
              <a:pathLst>
                <a:path w="42006" h="8669" extrusionOk="0">
                  <a:moveTo>
                    <a:pt x="3001" y="0"/>
                  </a:moveTo>
                  <a:cubicBezTo>
                    <a:pt x="2168" y="0"/>
                    <a:pt x="1417" y="346"/>
                    <a:pt x="882" y="881"/>
                  </a:cubicBezTo>
                  <a:cubicBezTo>
                    <a:pt x="334" y="1429"/>
                    <a:pt x="1" y="2179"/>
                    <a:pt x="1" y="3013"/>
                  </a:cubicBezTo>
                  <a:lnTo>
                    <a:pt x="1" y="8311"/>
                  </a:lnTo>
                  <a:lnTo>
                    <a:pt x="24" y="8668"/>
                  </a:lnTo>
                  <a:cubicBezTo>
                    <a:pt x="108" y="7978"/>
                    <a:pt x="417" y="7370"/>
                    <a:pt x="882" y="6894"/>
                  </a:cubicBezTo>
                  <a:cubicBezTo>
                    <a:pt x="1417" y="6358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8"/>
                    <a:pt x="42006" y="3013"/>
                  </a:cubicBezTo>
                  <a:cubicBezTo>
                    <a:pt x="42006" y="2894"/>
                    <a:pt x="42006" y="2775"/>
                    <a:pt x="41982" y="2655"/>
                  </a:cubicBezTo>
                  <a:cubicBezTo>
                    <a:pt x="41815" y="1167"/>
                    <a:pt x="40541" y="0"/>
                    <a:pt x="39006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" name="Google Shape;450;p20"/>
            <p:cNvSpPr/>
            <p:nvPr/>
          </p:nvSpPr>
          <p:spPr>
            <a:xfrm>
              <a:off x="935214" y="3005729"/>
              <a:ext cx="1606414" cy="383794"/>
            </a:xfrm>
            <a:custGeom>
              <a:avLst/>
              <a:gdLst/>
              <a:ahLst/>
              <a:cxnLst/>
              <a:rect l="l" t="t" r="r" b="b"/>
              <a:pathLst>
                <a:path w="42006" h="9014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18"/>
                    <a:pt x="1" y="2168"/>
                    <a:pt x="1" y="3001"/>
                  </a:cubicBezTo>
                  <a:lnTo>
                    <a:pt x="1" y="9014"/>
                  </a:lnTo>
                  <a:cubicBezTo>
                    <a:pt x="1" y="8192"/>
                    <a:pt x="334" y="7430"/>
                    <a:pt x="882" y="6895"/>
                  </a:cubicBezTo>
                  <a:cubicBezTo>
                    <a:pt x="1417" y="6347"/>
                    <a:pt x="2168" y="6014"/>
                    <a:pt x="3001" y="6014"/>
                  </a:cubicBezTo>
                  <a:lnTo>
                    <a:pt x="39006" y="6014"/>
                  </a:lnTo>
                  <a:cubicBezTo>
                    <a:pt x="40660" y="6014"/>
                    <a:pt x="42006" y="4668"/>
                    <a:pt x="42006" y="3001"/>
                  </a:cubicBezTo>
                  <a:cubicBezTo>
                    <a:pt x="42006" y="1346"/>
                    <a:pt x="40660" y="1"/>
                    <a:pt x="390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" name="Google Shape;452;p20"/>
            <p:cNvSpPr txBox="1"/>
            <p:nvPr/>
          </p:nvSpPr>
          <p:spPr>
            <a:xfrm>
              <a:off x="933572" y="3005788"/>
              <a:ext cx="1924254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-US" sz="1600" b="1" dirty="0" smtClean="0">
                  <a:solidFill>
                    <a:srgbClr val="000099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Regional information's</a:t>
              </a:r>
              <a:endParaRPr lang="en-US" sz="1600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264396" y="764704"/>
            <a:ext cx="7553277" cy="1938992"/>
          </a:xfrm>
          <a:prstGeom prst="rect">
            <a:avLst/>
          </a:prstGeom>
          <a:noFill/>
          <a:ln w="349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Clear improvement is visible in the simulated precipitation pattern in the high-resolution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model</a:t>
            </a: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Narrow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orographic precipitation over the western Ghats and precipitation over the monsoon trough is significantly improved in the 27km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version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403" y="3284984"/>
            <a:ext cx="6235700" cy="32893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201049" y="3111351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Annual cycle of precipitation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52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81224" y="750486"/>
            <a:ext cx="69502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solidFill>
                  <a:srgbClr val="000099"/>
                </a:solidFill>
                <a:latin typeface="Times New Roman" charset="0"/>
              </a:rPr>
              <a:t>Inter-annual variability of Indian summer monsoon</a:t>
            </a:r>
            <a:endParaRPr lang="en-US" sz="2200" b="1" dirty="0">
              <a:solidFill>
                <a:srgbClr val="000099"/>
              </a:solidFill>
              <a:latin typeface="Times New Roman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624985" y="622429"/>
            <a:ext cx="14207" cy="54708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0" y="2027"/>
            <a:ext cx="12961938" cy="447681"/>
            <a:chOff x="647712" y="0"/>
            <a:chExt cx="7848543" cy="990090"/>
          </a:xfrm>
          <a:scene3d>
            <a:camera prst="orthographicFront"/>
            <a:lightRig rig="flat" dir="t"/>
          </a:scene3d>
        </p:grpSpPr>
        <p:sp>
          <p:nvSpPr>
            <p:cNvPr id="17" name="Rounded Rectangle 16"/>
            <p:cNvSpPr/>
            <p:nvPr/>
          </p:nvSpPr>
          <p:spPr>
            <a:xfrm>
              <a:off x="647712" y="0"/>
              <a:ext cx="7848543" cy="99009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8" name="Rounded Rectangle 4"/>
            <p:cNvSpPr/>
            <p:nvPr/>
          </p:nvSpPr>
          <p:spPr>
            <a:xfrm>
              <a:off x="696044" y="148120"/>
              <a:ext cx="7751879" cy="7120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algn="ctr"/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T574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~27 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Km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simulation variabilities and features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oogle Shape;444;p20"/>
          <p:cNvGrpSpPr/>
          <p:nvPr/>
        </p:nvGrpSpPr>
        <p:grpSpPr>
          <a:xfrm>
            <a:off x="-3001" y="9935"/>
            <a:ext cx="3963690" cy="682761"/>
            <a:chOff x="933572" y="3005729"/>
            <a:chExt cx="1924254" cy="512071"/>
          </a:xfrm>
        </p:grpSpPr>
        <p:sp>
          <p:nvSpPr>
            <p:cNvPr id="20" name="Google Shape;446;p20"/>
            <p:cNvSpPr/>
            <p:nvPr/>
          </p:nvSpPr>
          <p:spPr>
            <a:xfrm>
              <a:off x="933838" y="3261739"/>
              <a:ext cx="177598" cy="256061"/>
            </a:xfrm>
            <a:custGeom>
              <a:avLst/>
              <a:gdLst/>
              <a:ahLst/>
              <a:cxnLst/>
              <a:rect l="l" t="t" r="r" b="b"/>
              <a:pathLst>
                <a:path w="4644" h="6014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17"/>
                    <a:pt x="1" y="2179"/>
                    <a:pt x="1" y="3001"/>
                  </a:cubicBezTo>
                  <a:cubicBezTo>
                    <a:pt x="1" y="4668"/>
                    <a:pt x="1346" y="6013"/>
                    <a:pt x="3001" y="6013"/>
                  </a:cubicBezTo>
                  <a:lnTo>
                    <a:pt x="4644" y="6013"/>
                  </a:lnTo>
                  <a:lnTo>
                    <a:pt x="4644" y="1"/>
                  </a:lnTo>
                  <a:close/>
                </a:path>
              </a:pathLst>
            </a:custGeom>
            <a:solidFill>
              <a:srgbClr val="CF12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" name="Google Shape;449;p20"/>
            <p:cNvSpPr/>
            <p:nvPr/>
          </p:nvSpPr>
          <p:spPr>
            <a:xfrm>
              <a:off x="935214" y="3035660"/>
              <a:ext cx="1606414" cy="369104"/>
            </a:xfrm>
            <a:custGeom>
              <a:avLst/>
              <a:gdLst/>
              <a:ahLst/>
              <a:cxnLst/>
              <a:rect l="l" t="t" r="r" b="b"/>
              <a:pathLst>
                <a:path w="42006" h="8669" extrusionOk="0">
                  <a:moveTo>
                    <a:pt x="3001" y="0"/>
                  </a:moveTo>
                  <a:cubicBezTo>
                    <a:pt x="2168" y="0"/>
                    <a:pt x="1417" y="346"/>
                    <a:pt x="882" y="881"/>
                  </a:cubicBezTo>
                  <a:cubicBezTo>
                    <a:pt x="334" y="1429"/>
                    <a:pt x="1" y="2179"/>
                    <a:pt x="1" y="3013"/>
                  </a:cubicBezTo>
                  <a:lnTo>
                    <a:pt x="1" y="8311"/>
                  </a:lnTo>
                  <a:lnTo>
                    <a:pt x="24" y="8668"/>
                  </a:lnTo>
                  <a:cubicBezTo>
                    <a:pt x="108" y="7978"/>
                    <a:pt x="417" y="7370"/>
                    <a:pt x="882" y="6894"/>
                  </a:cubicBezTo>
                  <a:cubicBezTo>
                    <a:pt x="1417" y="6358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8"/>
                    <a:pt x="42006" y="3013"/>
                  </a:cubicBezTo>
                  <a:cubicBezTo>
                    <a:pt x="42006" y="2894"/>
                    <a:pt x="42006" y="2775"/>
                    <a:pt x="41982" y="2655"/>
                  </a:cubicBezTo>
                  <a:cubicBezTo>
                    <a:pt x="41815" y="1167"/>
                    <a:pt x="40541" y="0"/>
                    <a:pt x="39006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" name="Google Shape;450;p20"/>
            <p:cNvSpPr/>
            <p:nvPr/>
          </p:nvSpPr>
          <p:spPr>
            <a:xfrm>
              <a:off x="935214" y="3005729"/>
              <a:ext cx="1606414" cy="383794"/>
            </a:xfrm>
            <a:custGeom>
              <a:avLst/>
              <a:gdLst/>
              <a:ahLst/>
              <a:cxnLst/>
              <a:rect l="l" t="t" r="r" b="b"/>
              <a:pathLst>
                <a:path w="42006" h="9014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18"/>
                    <a:pt x="1" y="2168"/>
                    <a:pt x="1" y="3001"/>
                  </a:cubicBezTo>
                  <a:lnTo>
                    <a:pt x="1" y="9014"/>
                  </a:lnTo>
                  <a:cubicBezTo>
                    <a:pt x="1" y="8192"/>
                    <a:pt x="334" y="7430"/>
                    <a:pt x="882" y="6895"/>
                  </a:cubicBezTo>
                  <a:cubicBezTo>
                    <a:pt x="1417" y="6347"/>
                    <a:pt x="2168" y="6014"/>
                    <a:pt x="3001" y="6014"/>
                  </a:cubicBezTo>
                  <a:lnTo>
                    <a:pt x="39006" y="6014"/>
                  </a:lnTo>
                  <a:cubicBezTo>
                    <a:pt x="40660" y="6014"/>
                    <a:pt x="42006" y="4668"/>
                    <a:pt x="42006" y="3001"/>
                  </a:cubicBezTo>
                  <a:cubicBezTo>
                    <a:pt x="42006" y="1346"/>
                    <a:pt x="40660" y="1"/>
                    <a:pt x="390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" name="Google Shape;452;p20"/>
            <p:cNvSpPr txBox="1"/>
            <p:nvPr/>
          </p:nvSpPr>
          <p:spPr>
            <a:xfrm>
              <a:off x="933572" y="3005788"/>
              <a:ext cx="1924254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-US" sz="1600" b="1" dirty="0" smtClean="0">
                  <a:solidFill>
                    <a:srgbClr val="000099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Variabilities</a:t>
              </a:r>
              <a:endParaRPr lang="en-US" sz="1600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949021" y="765865"/>
            <a:ext cx="59330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solidFill>
                  <a:srgbClr val="000099"/>
                </a:solidFill>
                <a:latin typeface="Times New Roman" charset="0"/>
              </a:rPr>
              <a:t>North Indian </a:t>
            </a:r>
            <a:r>
              <a:rPr lang="en-IN" sz="2200" b="1" smtClean="0">
                <a:solidFill>
                  <a:srgbClr val="000099"/>
                </a:solidFill>
                <a:latin typeface="Times New Roman" charset="0"/>
              </a:rPr>
              <a:t>ocean Tropical cyclones</a:t>
            </a:r>
            <a:endParaRPr lang="en-US" sz="2200" b="1" dirty="0">
              <a:solidFill>
                <a:srgbClr val="000099"/>
              </a:solidFill>
              <a:latin typeface="Times New Roman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711200" y="1444370"/>
            <a:ext cx="6250489" cy="3856838"/>
            <a:chOff x="6639192" y="1516378"/>
            <a:chExt cx="6250489" cy="3856838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00" b="19795"/>
            <a:stretch/>
          </p:blipFill>
          <p:spPr>
            <a:xfrm>
              <a:off x="6639192" y="1516378"/>
              <a:ext cx="6250489" cy="385683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8713217" y="1516378"/>
              <a:ext cx="2592288" cy="472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6660989" y="5589240"/>
            <a:ext cx="62286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charset="2"/>
              <a:buChar char="Ø"/>
            </a:pPr>
            <a:r>
              <a:rPr lang="en-US" sz="1400" b="1" dirty="0" smtClean="0">
                <a:solidFill>
                  <a:srgbClr val="000000"/>
                </a:solidFill>
                <a:latin typeface="Times New Roman" charset="0"/>
                <a:ea typeface="Calibri" charset="0"/>
                <a:cs typeface="Times New Roman" charset="0"/>
              </a:rPr>
              <a:t>27 km model is able to </a:t>
            </a:r>
            <a:r>
              <a:rPr lang="en-US" sz="1400" b="1" dirty="0">
                <a:solidFill>
                  <a:srgbClr val="000000"/>
                </a:solidFill>
                <a:latin typeface="Times New Roman" charset="0"/>
                <a:ea typeface="Calibri" charset="0"/>
                <a:cs typeface="Times New Roman" charset="0"/>
              </a:rPr>
              <a:t>capture </a:t>
            </a:r>
            <a:r>
              <a:rPr lang="en-US" sz="1400" b="1" dirty="0" smtClean="0">
                <a:solidFill>
                  <a:srgbClr val="000000"/>
                </a:solidFill>
                <a:latin typeface="Times New Roman" charset="0"/>
                <a:ea typeface="Calibri" charset="0"/>
                <a:cs typeface="Times New Roman" charset="0"/>
              </a:rPr>
              <a:t>the NIO - TC’s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16273" y="5589240"/>
            <a:ext cx="62286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charset="2"/>
              <a:buChar char="Ø"/>
            </a:pPr>
            <a:r>
              <a:rPr lang="en-US" sz="1400" b="1" dirty="0" smtClean="0">
                <a:solidFill>
                  <a:srgbClr val="000000"/>
                </a:solidFill>
                <a:latin typeface="Times New Roman" charset="0"/>
                <a:ea typeface="Calibri" charset="0"/>
                <a:cs typeface="Times New Roman" charset="0"/>
              </a:rPr>
              <a:t>Model is able to capture the annual fluctuations of Indian summer monsoon reasonably well</a:t>
            </a:r>
            <a:endParaRPr lang="en-GB" sz="14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4545" y="6093296"/>
            <a:ext cx="8174089" cy="646331"/>
          </a:xfrm>
          <a:prstGeom prst="rect">
            <a:avLst/>
          </a:prstGeom>
          <a:ln w="349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rgbClr val="000000"/>
                </a:solidFill>
                <a:latin typeface="Times New Roman" charset="0"/>
                <a:ea typeface="Calibri" charset="0"/>
                <a:cs typeface="Times New Roman" charset="0"/>
              </a:rPr>
              <a:t>This simulation will be used to make a critical assessment of present and future climate change signals over the Indian region</a:t>
            </a:r>
            <a:endParaRPr lang="en-GB" dirty="0">
              <a:latin typeface="Calibri" charset="0"/>
              <a:ea typeface="Calibri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60" y="1630301"/>
            <a:ext cx="64008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6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13" y="2348880"/>
            <a:ext cx="12062728" cy="223224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24385" y="1253200"/>
            <a:ext cx="111505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6"/>
                </a:solidFill>
                <a:latin typeface="arial" charset="0"/>
              </a:rPr>
              <a:t>The following </a:t>
            </a:r>
            <a:r>
              <a:rPr lang="en-US" sz="2200" b="1" dirty="0" smtClean="0">
                <a:solidFill>
                  <a:schemeClr val="accent6"/>
                </a:solidFill>
                <a:latin typeface="arial" charset="0"/>
              </a:rPr>
              <a:t>experiments are completed or </a:t>
            </a:r>
            <a:r>
              <a:rPr lang="en-US" sz="2200" b="1" dirty="0">
                <a:solidFill>
                  <a:schemeClr val="accent6"/>
                </a:solidFill>
                <a:latin typeface="arial" charset="0"/>
              </a:rPr>
              <a:t>underway as part of this </a:t>
            </a:r>
            <a:r>
              <a:rPr lang="en-US" sz="2200" b="1" dirty="0" err="1" smtClean="0">
                <a:solidFill>
                  <a:schemeClr val="accent6"/>
                </a:solidFill>
                <a:latin typeface="arial" charset="0"/>
              </a:rPr>
              <a:t>programme</a:t>
            </a:r>
            <a:endParaRPr lang="en-US" sz="2200" b="1" dirty="0">
              <a:solidFill>
                <a:schemeClr val="accent6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-27384"/>
            <a:ext cx="12961938" cy="447681"/>
            <a:chOff x="647712" y="0"/>
            <a:chExt cx="7848543" cy="990090"/>
          </a:xfrm>
          <a:scene3d>
            <a:camera prst="orthographicFront"/>
            <a:lightRig rig="flat" dir="t"/>
          </a:scene3d>
        </p:grpSpPr>
        <p:sp>
          <p:nvSpPr>
            <p:cNvPr id="18" name="Rounded Rectangle 17"/>
            <p:cNvSpPr/>
            <p:nvPr/>
          </p:nvSpPr>
          <p:spPr>
            <a:xfrm>
              <a:off x="647712" y="0"/>
              <a:ext cx="7848543" cy="99009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9" name="Rounded Rectangle 4"/>
            <p:cNvSpPr/>
            <p:nvPr/>
          </p:nvSpPr>
          <p:spPr>
            <a:xfrm>
              <a:off x="696044" y="148120"/>
              <a:ext cx="7751879" cy="7120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algn="ctr"/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High 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resolution 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IITM- T574 experiments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Google Shape;444;p20"/>
          <p:cNvGrpSpPr/>
          <p:nvPr/>
        </p:nvGrpSpPr>
        <p:grpSpPr>
          <a:xfrm>
            <a:off x="-3001" y="9935"/>
            <a:ext cx="3963690" cy="682761"/>
            <a:chOff x="933572" y="3005729"/>
            <a:chExt cx="1924254" cy="512071"/>
          </a:xfrm>
        </p:grpSpPr>
        <p:sp>
          <p:nvSpPr>
            <p:cNvPr id="21" name="Google Shape;446;p20"/>
            <p:cNvSpPr/>
            <p:nvPr/>
          </p:nvSpPr>
          <p:spPr>
            <a:xfrm>
              <a:off x="933838" y="3261739"/>
              <a:ext cx="177598" cy="256061"/>
            </a:xfrm>
            <a:custGeom>
              <a:avLst/>
              <a:gdLst/>
              <a:ahLst/>
              <a:cxnLst/>
              <a:rect l="l" t="t" r="r" b="b"/>
              <a:pathLst>
                <a:path w="4644" h="6014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17"/>
                    <a:pt x="1" y="2179"/>
                    <a:pt x="1" y="3001"/>
                  </a:cubicBezTo>
                  <a:cubicBezTo>
                    <a:pt x="1" y="4668"/>
                    <a:pt x="1346" y="6013"/>
                    <a:pt x="3001" y="6013"/>
                  </a:cubicBezTo>
                  <a:lnTo>
                    <a:pt x="4644" y="6013"/>
                  </a:lnTo>
                  <a:lnTo>
                    <a:pt x="4644" y="1"/>
                  </a:lnTo>
                  <a:close/>
                </a:path>
              </a:pathLst>
            </a:custGeom>
            <a:solidFill>
              <a:srgbClr val="CF12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" name="Google Shape;449;p20"/>
            <p:cNvSpPr/>
            <p:nvPr/>
          </p:nvSpPr>
          <p:spPr>
            <a:xfrm>
              <a:off x="935214" y="3035660"/>
              <a:ext cx="1606414" cy="369104"/>
            </a:xfrm>
            <a:custGeom>
              <a:avLst/>
              <a:gdLst/>
              <a:ahLst/>
              <a:cxnLst/>
              <a:rect l="l" t="t" r="r" b="b"/>
              <a:pathLst>
                <a:path w="42006" h="8669" extrusionOk="0">
                  <a:moveTo>
                    <a:pt x="3001" y="0"/>
                  </a:moveTo>
                  <a:cubicBezTo>
                    <a:pt x="2168" y="0"/>
                    <a:pt x="1417" y="346"/>
                    <a:pt x="882" y="881"/>
                  </a:cubicBezTo>
                  <a:cubicBezTo>
                    <a:pt x="334" y="1429"/>
                    <a:pt x="1" y="2179"/>
                    <a:pt x="1" y="3013"/>
                  </a:cubicBezTo>
                  <a:lnTo>
                    <a:pt x="1" y="8311"/>
                  </a:lnTo>
                  <a:lnTo>
                    <a:pt x="24" y="8668"/>
                  </a:lnTo>
                  <a:cubicBezTo>
                    <a:pt x="108" y="7978"/>
                    <a:pt x="417" y="7370"/>
                    <a:pt x="882" y="6894"/>
                  </a:cubicBezTo>
                  <a:cubicBezTo>
                    <a:pt x="1417" y="6358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8"/>
                    <a:pt x="42006" y="3013"/>
                  </a:cubicBezTo>
                  <a:cubicBezTo>
                    <a:pt x="42006" y="2894"/>
                    <a:pt x="42006" y="2775"/>
                    <a:pt x="41982" y="2655"/>
                  </a:cubicBezTo>
                  <a:cubicBezTo>
                    <a:pt x="41815" y="1167"/>
                    <a:pt x="40541" y="0"/>
                    <a:pt x="39006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" name="Google Shape;450;p20"/>
            <p:cNvSpPr/>
            <p:nvPr/>
          </p:nvSpPr>
          <p:spPr>
            <a:xfrm>
              <a:off x="935214" y="3005729"/>
              <a:ext cx="1606414" cy="383794"/>
            </a:xfrm>
            <a:custGeom>
              <a:avLst/>
              <a:gdLst/>
              <a:ahLst/>
              <a:cxnLst/>
              <a:rect l="l" t="t" r="r" b="b"/>
              <a:pathLst>
                <a:path w="42006" h="9014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18"/>
                    <a:pt x="1" y="2168"/>
                    <a:pt x="1" y="3001"/>
                  </a:cubicBezTo>
                  <a:lnTo>
                    <a:pt x="1" y="9014"/>
                  </a:lnTo>
                  <a:cubicBezTo>
                    <a:pt x="1" y="8192"/>
                    <a:pt x="334" y="7430"/>
                    <a:pt x="882" y="6895"/>
                  </a:cubicBezTo>
                  <a:cubicBezTo>
                    <a:pt x="1417" y="6347"/>
                    <a:pt x="2168" y="6014"/>
                    <a:pt x="3001" y="6014"/>
                  </a:cubicBezTo>
                  <a:lnTo>
                    <a:pt x="39006" y="6014"/>
                  </a:lnTo>
                  <a:cubicBezTo>
                    <a:pt x="40660" y="6014"/>
                    <a:pt x="42006" y="4668"/>
                    <a:pt x="42006" y="3001"/>
                  </a:cubicBezTo>
                  <a:cubicBezTo>
                    <a:pt x="42006" y="1346"/>
                    <a:pt x="40660" y="1"/>
                    <a:pt x="390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" name="Google Shape;452;p20"/>
            <p:cNvSpPr txBox="1"/>
            <p:nvPr/>
          </p:nvSpPr>
          <p:spPr>
            <a:xfrm>
              <a:off x="933572" y="3005788"/>
              <a:ext cx="1924254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-US" sz="1600" b="1" dirty="0" smtClean="0">
                  <a:solidFill>
                    <a:srgbClr val="000099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Simulations planned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5563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27384"/>
            <a:ext cx="12961938" cy="447681"/>
            <a:chOff x="647712" y="0"/>
            <a:chExt cx="7848543" cy="990090"/>
          </a:xfrm>
          <a:scene3d>
            <a:camera prst="orthographicFront"/>
            <a:lightRig rig="flat" dir="t"/>
          </a:scene3d>
        </p:grpSpPr>
        <p:sp>
          <p:nvSpPr>
            <p:cNvPr id="18" name="Rounded Rectangle 17"/>
            <p:cNvSpPr/>
            <p:nvPr/>
          </p:nvSpPr>
          <p:spPr>
            <a:xfrm>
              <a:off x="647712" y="0"/>
              <a:ext cx="7848543" cy="99009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9" name="Rounded Rectangle 4"/>
            <p:cNvSpPr/>
            <p:nvPr/>
          </p:nvSpPr>
          <p:spPr>
            <a:xfrm>
              <a:off x="696044" y="148120"/>
              <a:ext cx="7751879" cy="7120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algn="ctr"/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T574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~27 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Km simulation; mean features 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Google Shape;444;p20"/>
          <p:cNvGrpSpPr/>
          <p:nvPr/>
        </p:nvGrpSpPr>
        <p:grpSpPr>
          <a:xfrm>
            <a:off x="-3001" y="9935"/>
            <a:ext cx="3963690" cy="682761"/>
            <a:chOff x="933572" y="3005729"/>
            <a:chExt cx="1924254" cy="512071"/>
          </a:xfrm>
        </p:grpSpPr>
        <p:sp>
          <p:nvSpPr>
            <p:cNvPr id="21" name="Google Shape;446;p20"/>
            <p:cNvSpPr/>
            <p:nvPr/>
          </p:nvSpPr>
          <p:spPr>
            <a:xfrm>
              <a:off x="933838" y="3261739"/>
              <a:ext cx="177598" cy="256061"/>
            </a:xfrm>
            <a:custGeom>
              <a:avLst/>
              <a:gdLst/>
              <a:ahLst/>
              <a:cxnLst/>
              <a:rect l="l" t="t" r="r" b="b"/>
              <a:pathLst>
                <a:path w="4644" h="6014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17"/>
                    <a:pt x="1" y="2179"/>
                    <a:pt x="1" y="3001"/>
                  </a:cubicBezTo>
                  <a:cubicBezTo>
                    <a:pt x="1" y="4668"/>
                    <a:pt x="1346" y="6013"/>
                    <a:pt x="3001" y="6013"/>
                  </a:cubicBezTo>
                  <a:lnTo>
                    <a:pt x="4644" y="6013"/>
                  </a:lnTo>
                  <a:lnTo>
                    <a:pt x="4644" y="1"/>
                  </a:lnTo>
                  <a:close/>
                </a:path>
              </a:pathLst>
            </a:custGeom>
            <a:solidFill>
              <a:srgbClr val="CF12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" name="Google Shape;449;p20"/>
            <p:cNvSpPr/>
            <p:nvPr/>
          </p:nvSpPr>
          <p:spPr>
            <a:xfrm>
              <a:off x="935214" y="3035660"/>
              <a:ext cx="1606414" cy="369104"/>
            </a:xfrm>
            <a:custGeom>
              <a:avLst/>
              <a:gdLst/>
              <a:ahLst/>
              <a:cxnLst/>
              <a:rect l="l" t="t" r="r" b="b"/>
              <a:pathLst>
                <a:path w="42006" h="8669" extrusionOk="0">
                  <a:moveTo>
                    <a:pt x="3001" y="0"/>
                  </a:moveTo>
                  <a:cubicBezTo>
                    <a:pt x="2168" y="0"/>
                    <a:pt x="1417" y="346"/>
                    <a:pt x="882" y="881"/>
                  </a:cubicBezTo>
                  <a:cubicBezTo>
                    <a:pt x="334" y="1429"/>
                    <a:pt x="1" y="2179"/>
                    <a:pt x="1" y="3013"/>
                  </a:cubicBezTo>
                  <a:lnTo>
                    <a:pt x="1" y="8311"/>
                  </a:lnTo>
                  <a:lnTo>
                    <a:pt x="24" y="8668"/>
                  </a:lnTo>
                  <a:cubicBezTo>
                    <a:pt x="108" y="7978"/>
                    <a:pt x="417" y="7370"/>
                    <a:pt x="882" y="6894"/>
                  </a:cubicBezTo>
                  <a:cubicBezTo>
                    <a:pt x="1417" y="6358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8"/>
                    <a:pt x="42006" y="3013"/>
                  </a:cubicBezTo>
                  <a:cubicBezTo>
                    <a:pt x="42006" y="2894"/>
                    <a:pt x="42006" y="2775"/>
                    <a:pt x="41982" y="2655"/>
                  </a:cubicBezTo>
                  <a:cubicBezTo>
                    <a:pt x="41815" y="1167"/>
                    <a:pt x="40541" y="0"/>
                    <a:pt x="39006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" name="Google Shape;450;p20"/>
            <p:cNvSpPr/>
            <p:nvPr/>
          </p:nvSpPr>
          <p:spPr>
            <a:xfrm>
              <a:off x="935214" y="3005729"/>
              <a:ext cx="1606414" cy="383794"/>
            </a:xfrm>
            <a:custGeom>
              <a:avLst/>
              <a:gdLst/>
              <a:ahLst/>
              <a:cxnLst/>
              <a:rect l="l" t="t" r="r" b="b"/>
              <a:pathLst>
                <a:path w="42006" h="9014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18"/>
                    <a:pt x="1" y="2168"/>
                    <a:pt x="1" y="3001"/>
                  </a:cubicBezTo>
                  <a:lnTo>
                    <a:pt x="1" y="9014"/>
                  </a:lnTo>
                  <a:cubicBezTo>
                    <a:pt x="1" y="8192"/>
                    <a:pt x="334" y="7430"/>
                    <a:pt x="882" y="6895"/>
                  </a:cubicBezTo>
                  <a:cubicBezTo>
                    <a:pt x="1417" y="6347"/>
                    <a:pt x="2168" y="6014"/>
                    <a:pt x="3001" y="6014"/>
                  </a:cubicBezTo>
                  <a:lnTo>
                    <a:pt x="39006" y="6014"/>
                  </a:lnTo>
                  <a:cubicBezTo>
                    <a:pt x="40660" y="6014"/>
                    <a:pt x="42006" y="4668"/>
                    <a:pt x="42006" y="3001"/>
                  </a:cubicBezTo>
                  <a:cubicBezTo>
                    <a:pt x="42006" y="1346"/>
                    <a:pt x="40660" y="1"/>
                    <a:pt x="390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" name="Google Shape;452;p20"/>
            <p:cNvSpPr txBox="1"/>
            <p:nvPr/>
          </p:nvSpPr>
          <p:spPr>
            <a:xfrm>
              <a:off x="933572" y="3005788"/>
              <a:ext cx="1924254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-US" sz="1600" b="1" dirty="0" smtClean="0">
                  <a:solidFill>
                    <a:srgbClr val="000099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Simulations planned</a:t>
              </a:r>
              <a:endParaRPr lang="en-US" sz="16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1891" y="1130109"/>
            <a:ext cx="5879078" cy="2698845"/>
            <a:chOff x="601891" y="770069"/>
            <a:chExt cx="5879078" cy="269884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891" y="770069"/>
              <a:ext cx="5879078" cy="269884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01891" y="770069"/>
              <a:ext cx="190446" cy="2106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017" y="1330820"/>
            <a:ext cx="5537606" cy="4967021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6769001" y="910461"/>
            <a:ext cx="14207" cy="54708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337" y="4077072"/>
            <a:ext cx="4536504" cy="265030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2362" y="620688"/>
            <a:ext cx="695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rgbClr val="000099"/>
                </a:solidFill>
                <a:latin typeface="Times New Roman" charset="0"/>
              </a:rPr>
              <a:t>Annual cycle of </a:t>
            </a:r>
            <a:r>
              <a:rPr lang="en-IN" b="1" dirty="0" smtClean="0">
                <a:solidFill>
                  <a:srgbClr val="000099"/>
                </a:solidFill>
                <a:latin typeface="Times New Roman" charset="0"/>
              </a:rPr>
              <a:t>precipitation; </a:t>
            </a:r>
            <a:r>
              <a:rPr lang="en-IN" b="1" dirty="0">
                <a:solidFill>
                  <a:srgbClr val="000099"/>
                </a:solidFill>
                <a:latin typeface="Times New Roman" charset="0"/>
              </a:rPr>
              <a:t>comparison with CORDEX models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57033" y="548680"/>
            <a:ext cx="5933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>
                <a:solidFill>
                  <a:srgbClr val="000099"/>
                </a:solidFill>
                <a:latin typeface="Times New Roman" charset="0"/>
              </a:rPr>
              <a:t>Taylor </a:t>
            </a:r>
            <a:r>
              <a:rPr lang="en-IN" sz="2200" b="1" dirty="0" smtClean="0">
                <a:solidFill>
                  <a:srgbClr val="000099"/>
                </a:solidFill>
                <a:latin typeface="Times New Roman" charset="0"/>
              </a:rPr>
              <a:t>diagram</a:t>
            </a:r>
            <a:r>
              <a:rPr lang="en-IN" sz="2200" b="1" dirty="0">
                <a:solidFill>
                  <a:srgbClr val="000099"/>
                </a:solidFill>
                <a:latin typeface="Times New Roman" charset="0"/>
              </a:rPr>
              <a:t>; </a:t>
            </a:r>
            <a:r>
              <a:rPr lang="en-IN" sz="2200" b="1" dirty="0" smtClean="0">
                <a:solidFill>
                  <a:srgbClr val="000099"/>
                </a:solidFill>
                <a:latin typeface="Times New Roman" charset="0"/>
              </a:rPr>
              <a:t>JJAS precipitation</a:t>
            </a:r>
            <a:endParaRPr lang="en-IN" sz="2200" b="1" dirty="0">
              <a:solidFill>
                <a:srgbClr val="000099"/>
              </a:solidFill>
              <a:latin typeface="Times New Roman" charset="0"/>
            </a:endParaRPr>
          </a:p>
          <a:p>
            <a:pPr algn="ctr"/>
            <a:r>
              <a:rPr lang="en-IN" sz="2200" b="1" dirty="0">
                <a:solidFill>
                  <a:srgbClr val="000099"/>
                </a:solidFill>
                <a:latin typeface="Times New Roman" charset="0"/>
              </a:rPr>
              <a:t> </a:t>
            </a:r>
            <a:endParaRPr lang="en-US" sz="2200" b="1" dirty="0">
              <a:solidFill>
                <a:srgbClr val="000099"/>
              </a:solidFill>
              <a:latin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40809" y="3501008"/>
            <a:ext cx="13003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 err="1" smtClean="0"/>
              <a:t>Choudhary</a:t>
            </a:r>
            <a:r>
              <a:rPr lang="en-US" sz="1000" i="1" dirty="0" smtClean="0"/>
              <a:t> et al 2017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86677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27384"/>
            <a:ext cx="12961938" cy="447681"/>
            <a:chOff x="647712" y="0"/>
            <a:chExt cx="7848543" cy="990090"/>
          </a:xfrm>
          <a:scene3d>
            <a:camera prst="orthographicFront"/>
            <a:lightRig rig="flat" dir="t"/>
          </a:scene3d>
        </p:grpSpPr>
        <p:sp>
          <p:nvSpPr>
            <p:cNvPr id="18" name="Rounded Rectangle 17"/>
            <p:cNvSpPr/>
            <p:nvPr/>
          </p:nvSpPr>
          <p:spPr>
            <a:xfrm>
              <a:off x="647712" y="0"/>
              <a:ext cx="7848543" cy="99009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9" name="Rounded Rectangle 4"/>
            <p:cNvSpPr/>
            <p:nvPr/>
          </p:nvSpPr>
          <p:spPr>
            <a:xfrm>
              <a:off x="696044" y="148120"/>
              <a:ext cx="7751879" cy="7120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algn="ctr"/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Summary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Google Shape;444;p20"/>
          <p:cNvGrpSpPr/>
          <p:nvPr/>
        </p:nvGrpSpPr>
        <p:grpSpPr>
          <a:xfrm>
            <a:off x="-3001" y="9935"/>
            <a:ext cx="3963690" cy="682761"/>
            <a:chOff x="933572" y="3005729"/>
            <a:chExt cx="1924254" cy="512071"/>
          </a:xfrm>
        </p:grpSpPr>
        <p:sp>
          <p:nvSpPr>
            <p:cNvPr id="21" name="Google Shape;446;p20"/>
            <p:cNvSpPr/>
            <p:nvPr/>
          </p:nvSpPr>
          <p:spPr>
            <a:xfrm>
              <a:off x="933838" y="3261739"/>
              <a:ext cx="177598" cy="256061"/>
            </a:xfrm>
            <a:custGeom>
              <a:avLst/>
              <a:gdLst/>
              <a:ahLst/>
              <a:cxnLst/>
              <a:rect l="l" t="t" r="r" b="b"/>
              <a:pathLst>
                <a:path w="4644" h="6014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17"/>
                    <a:pt x="1" y="2179"/>
                    <a:pt x="1" y="3001"/>
                  </a:cubicBezTo>
                  <a:cubicBezTo>
                    <a:pt x="1" y="4668"/>
                    <a:pt x="1346" y="6013"/>
                    <a:pt x="3001" y="6013"/>
                  </a:cubicBezTo>
                  <a:lnTo>
                    <a:pt x="4644" y="6013"/>
                  </a:lnTo>
                  <a:lnTo>
                    <a:pt x="4644" y="1"/>
                  </a:lnTo>
                  <a:close/>
                </a:path>
              </a:pathLst>
            </a:custGeom>
            <a:solidFill>
              <a:srgbClr val="CF12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" name="Google Shape;449;p20"/>
            <p:cNvSpPr/>
            <p:nvPr/>
          </p:nvSpPr>
          <p:spPr>
            <a:xfrm>
              <a:off x="935214" y="3035660"/>
              <a:ext cx="1606414" cy="369104"/>
            </a:xfrm>
            <a:custGeom>
              <a:avLst/>
              <a:gdLst/>
              <a:ahLst/>
              <a:cxnLst/>
              <a:rect l="l" t="t" r="r" b="b"/>
              <a:pathLst>
                <a:path w="42006" h="8669" extrusionOk="0">
                  <a:moveTo>
                    <a:pt x="3001" y="0"/>
                  </a:moveTo>
                  <a:cubicBezTo>
                    <a:pt x="2168" y="0"/>
                    <a:pt x="1417" y="346"/>
                    <a:pt x="882" y="881"/>
                  </a:cubicBezTo>
                  <a:cubicBezTo>
                    <a:pt x="334" y="1429"/>
                    <a:pt x="1" y="2179"/>
                    <a:pt x="1" y="3013"/>
                  </a:cubicBezTo>
                  <a:lnTo>
                    <a:pt x="1" y="8311"/>
                  </a:lnTo>
                  <a:lnTo>
                    <a:pt x="24" y="8668"/>
                  </a:lnTo>
                  <a:cubicBezTo>
                    <a:pt x="108" y="7978"/>
                    <a:pt x="417" y="7370"/>
                    <a:pt x="882" y="6894"/>
                  </a:cubicBezTo>
                  <a:cubicBezTo>
                    <a:pt x="1417" y="6358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8"/>
                    <a:pt x="42006" y="3013"/>
                  </a:cubicBezTo>
                  <a:cubicBezTo>
                    <a:pt x="42006" y="2894"/>
                    <a:pt x="42006" y="2775"/>
                    <a:pt x="41982" y="2655"/>
                  </a:cubicBezTo>
                  <a:cubicBezTo>
                    <a:pt x="41815" y="1167"/>
                    <a:pt x="40541" y="0"/>
                    <a:pt x="39006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" name="Google Shape;450;p20"/>
            <p:cNvSpPr/>
            <p:nvPr/>
          </p:nvSpPr>
          <p:spPr>
            <a:xfrm>
              <a:off x="935214" y="3005729"/>
              <a:ext cx="1606414" cy="383794"/>
            </a:xfrm>
            <a:custGeom>
              <a:avLst/>
              <a:gdLst/>
              <a:ahLst/>
              <a:cxnLst/>
              <a:rect l="l" t="t" r="r" b="b"/>
              <a:pathLst>
                <a:path w="42006" h="9014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18"/>
                    <a:pt x="1" y="2168"/>
                    <a:pt x="1" y="3001"/>
                  </a:cubicBezTo>
                  <a:lnTo>
                    <a:pt x="1" y="9014"/>
                  </a:lnTo>
                  <a:cubicBezTo>
                    <a:pt x="1" y="8192"/>
                    <a:pt x="334" y="7430"/>
                    <a:pt x="882" y="6895"/>
                  </a:cubicBezTo>
                  <a:cubicBezTo>
                    <a:pt x="1417" y="6347"/>
                    <a:pt x="2168" y="6014"/>
                    <a:pt x="3001" y="6014"/>
                  </a:cubicBezTo>
                  <a:lnTo>
                    <a:pt x="39006" y="6014"/>
                  </a:lnTo>
                  <a:cubicBezTo>
                    <a:pt x="40660" y="6014"/>
                    <a:pt x="42006" y="4668"/>
                    <a:pt x="42006" y="3001"/>
                  </a:cubicBezTo>
                  <a:cubicBezTo>
                    <a:pt x="42006" y="1346"/>
                    <a:pt x="40660" y="1"/>
                    <a:pt x="390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" name="Google Shape;452;p20"/>
            <p:cNvSpPr txBox="1"/>
            <p:nvPr/>
          </p:nvSpPr>
          <p:spPr>
            <a:xfrm>
              <a:off x="933572" y="3005788"/>
              <a:ext cx="1924254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-US" sz="1600" b="1" dirty="0" smtClean="0">
                  <a:solidFill>
                    <a:srgbClr val="000099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The summary </a:t>
              </a:r>
              <a:endParaRPr lang="en-US" sz="1600" dirty="0"/>
            </a:p>
          </p:txBody>
        </p:sp>
      </p:grp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1296393" y="1988840"/>
            <a:ext cx="1094521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27km IITM high-resolution model shows significant improvement in simulating the mean and variabilities of monsoon climate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model is capable of capturing the tropical cyclone over the north Indian Ocean during the pre-monsoon and post-monsoon seasons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27km global IITM-high resolution model outputs will soon be available for researchers and sectorial studies in the CORDEX South Asia domain.</a:t>
            </a:r>
          </a:p>
        </p:txBody>
      </p:sp>
    </p:spTree>
    <p:extLst>
      <p:ext uri="{BB962C8B-B14F-4D97-AF65-F5344CB8AC3E}">
        <p14:creationId xmlns:p14="http://schemas.microsoft.com/office/powerpoint/2010/main" val="29648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5315</TotalTime>
  <Words>455</Words>
  <Application>Microsoft Macintosh PowerPoint</Application>
  <PresentationFormat>Custom</PresentationFormat>
  <Paragraphs>68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Calibri</vt:lpstr>
      <vt:lpstr>Fira Sans Extra Condensed</vt:lpstr>
      <vt:lpstr>Fira Sans Extra Condensed Medium</vt:lpstr>
      <vt:lpstr>Proxima Nova</vt:lpstr>
      <vt:lpstr>Times New Roman</vt:lpstr>
      <vt:lpstr>Wingdings</vt:lpstr>
      <vt:lpstr>Arial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Microsoft Office User</cp:lastModifiedBy>
  <cp:revision>309</cp:revision>
  <cp:lastPrinted>2023-09-27T03:26:14Z</cp:lastPrinted>
  <dcterms:created xsi:type="dcterms:W3CDTF">2023-03-21T09:02:39Z</dcterms:created>
  <dcterms:modified xsi:type="dcterms:W3CDTF">2023-09-27T03:27:06Z</dcterms:modified>
</cp:coreProperties>
</file>