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56" r:id="rId3"/>
    <p:sldId id="258" r:id="rId4"/>
    <p:sldId id="262" r:id="rId5"/>
    <p:sldId id="264" r:id="rId6"/>
    <p:sldId id="265" r:id="rId7"/>
    <p:sldId id="257"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4769" autoAdjust="0"/>
  </p:normalViewPr>
  <p:slideViewPr>
    <p:cSldViewPr showGuides="1">
      <p:cViewPr varScale="1">
        <p:scale>
          <a:sx n="73" d="100"/>
          <a:sy n="73" d="100"/>
        </p:scale>
        <p:origin x="158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83A98-5B39-42B3-B146-9DCA529421C2}" type="datetimeFigureOut">
              <a:rPr lang="en-IN" smtClean="0"/>
              <a:t>27-09-2023</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2B904-F5F0-4465-92E5-3E35AA352BEA}" type="slidenum">
              <a:rPr lang="en-IN" smtClean="0"/>
              <a:t>‹#›</a:t>
            </a:fld>
            <a:endParaRPr lang="en-IN"/>
          </a:p>
        </p:txBody>
      </p:sp>
    </p:spTree>
    <p:extLst>
      <p:ext uri="{BB962C8B-B14F-4D97-AF65-F5344CB8AC3E}">
        <p14:creationId xmlns:p14="http://schemas.microsoft.com/office/powerpoint/2010/main" val="43087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per AR6, the dynamical downscaling studies over South Asia are limited as there are fewer RCM runs over this region compared to the other CORDEX domains. Both </a:t>
            </a:r>
            <a:r>
              <a:rPr lang="en-US" sz="1200" b="0" i="0" dirty="0">
                <a:solidFill>
                  <a:srgbClr val="FF0000"/>
                </a:solidFill>
                <a:effectLst/>
              </a:rPr>
              <a:t>IITM and ICTP had earlier contributed to CORDEX South Asia through </a:t>
            </a:r>
            <a:r>
              <a:rPr lang="en-US" sz="1200" dirty="0">
                <a:solidFill>
                  <a:srgbClr val="FF0000"/>
                </a:solidFill>
              </a:rPr>
              <a:t>dynamical downscaling of CMIP5 global climate simulations</a:t>
            </a:r>
            <a:r>
              <a:rPr lang="en-US" sz="1200" b="0" i="0" dirty="0">
                <a:solidFill>
                  <a:srgbClr val="FF0000"/>
                </a:solidFill>
                <a:effectLst/>
              </a:rPr>
              <a:t> using versions of ICTP RegCM4. </a:t>
            </a:r>
            <a:r>
              <a:rPr lang="en-US" sz="1200" b="1" dirty="0">
                <a:latin typeface="Comic Sans MS" pitchFamily="66" charset="0"/>
              </a:rPr>
              <a:t>The CORDEX has recently published an experiment design document for dynamical downscaling of CMIP6 projections </a:t>
            </a:r>
            <a:endParaRPr lang="en-US" sz="1200" b="0" i="0" dirty="0">
              <a:solidFill>
                <a:srgbClr val="FF0000"/>
              </a:solidFill>
              <a:effectLst/>
            </a:endParaRPr>
          </a:p>
          <a:p>
            <a:endParaRPr lang="en-IN" dirty="0"/>
          </a:p>
        </p:txBody>
      </p:sp>
      <p:sp>
        <p:nvSpPr>
          <p:cNvPr id="4" name="Slide Number Placeholder 3"/>
          <p:cNvSpPr>
            <a:spLocks noGrp="1"/>
          </p:cNvSpPr>
          <p:nvPr>
            <p:ph type="sldNum" sz="quarter" idx="5"/>
          </p:nvPr>
        </p:nvSpPr>
        <p:spPr/>
        <p:txBody>
          <a:bodyPr/>
          <a:lstStyle/>
          <a:p>
            <a:fld id="{3BD2B904-F5F0-4465-92E5-3E35AA352BEA}" type="slidenum">
              <a:rPr lang="en-IN" smtClean="0"/>
              <a:t>2</a:t>
            </a:fld>
            <a:endParaRPr lang="en-IN"/>
          </a:p>
        </p:txBody>
      </p:sp>
    </p:spTree>
    <p:extLst>
      <p:ext uri="{BB962C8B-B14F-4D97-AF65-F5344CB8AC3E}">
        <p14:creationId xmlns:p14="http://schemas.microsoft.com/office/powerpoint/2010/main" val="168721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We used here the latest version of the ICTP RCM (Fifth Generation, RegCM5), as</a:t>
            </a:r>
            <a:r>
              <a:rPr lang="en-US" b="1" dirty="0">
                <a:solidFill>
                  <a:srgbClr val="C00000"/>
                </a:solidFill>
              </a:rPr>
              <a:t> configured in the CORDEX CMIP6 experiment framework over the South Asian region. </a:t>
            </a:r>
            <a:r>
              <a:rPr lang="en-US" b="1" dirty="0"/>
              <a:t>We then did various sensitivity tests to tune RegCM5.  </a:t>
            </a:r>
            <a:r>
              <a:rPr lang="en-US" b="1" dirty="0">
                <a:solidFill>
                  <a:srgbClr val="C00000"/>
                </a:solidFill>
              </a:rPr>
              <a:t>The best tuned up version is then used for carrying out the evaluation runs at a spatial resolution of 25 km following the CORDEX CMIP6 protocol, with initial and lateral meteorological boundary conditions provided by the ECMWF-ERA5 reanalysis. </a:t>
            </a:r>
            <a:r>
              <a:rPr lang="en-US" b="1" dirty="0"/>
              <a:t>42-year long simulations are done thus covering the period 1979–2020</a:t>
            </a:r>
          </a:p>
          <a:p>
            <a:endParaRPr lang="en-IN" dirty="0"/>
          </a:p>
        </p:txBody>
      </p:sp>
      <p:sp>
        <p:nvSpPr>
          <p:cNvPr id="4" name="Slide Number Placeholder 3"/>
          <p:cNvSpPr>
            <a:spLocks noGrp="1"/>
          </p:cNvSpPr>
          <p:nvPr>
            <p:ph type="sldNum" sz="quarter" idx="5"/>
          </p:nvPr>
        </p:nvSpPr>
        <p:spPr/>
        <p:txBody>
          <a:bodyPr/>
          <a:lstStyle/>
          <a:p>
            <a:fld id="{3BD2B904-F5F0-4465-92E5-3E35AA352BEA}" type="slidenum">
              <a:rPr lang="en-IN" smtClean="0"/>
              <a:t>3</a:t>
            </a:fld>
            <a:endParaRPr lang="en-IN"/>
          </a:p>
        </p:txBody>
      </p:sp>
    </p:spTree>
    <p:extLst>
      <p:ext uri="{BB962C8B-B14F-4D97-AF65-F5344CB8AC3E}">
        <p14:creationId xmlns:p14="http://schemas.microsoft.com/office/powerpoint/2010/main" val="174507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23421F7-607A-48A6-B2B7-FDA71AD42C66}"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120184557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3421F7-607A-48A6-B2B7-FDA71AD42C66}"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33676796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3421F7-607A-48A6-B2B7-FDA71AD42C66}"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53372601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3421F7-607A-48A6-B2B7-FDA71AD42C66}"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8664455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421F7-607A-48A6-B2B7-FDA71AD42C66}"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410345841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23421F7-607A-48A6-B2B7-FDA71AD42C66}" type="datetimeFigureOut">
              <a:rPr lang="en-IN" smtClean="0"/>
              <a:t>27-09-2023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403354795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23421F7-607A-48A6-B2B7-FDA71AD42C66}" type="datetimeFigureOut">
              <a:rPr lang="en-IN" smtClean="0"/>
              <a:t>27-09-2023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238219562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23421F7-607A-48A6-B2B7-FDA71AD42C66}" type="datetimeFigureOut">
              <a:rPr lang="en-IN" smtClean="0"/>
              <a:t>27-09-2023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347853203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421F7-607A-48A6-B2B7-FDA71AD42C66}" type="datetimeFigureOut">
              <a:rPr lang="en-IN" smtClean="0"/>
              <a:t>27-09-2023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245128912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421F7-607A-48A6-B2B7-FDA71AD42C66}" type="datetimeFigureOut">
              <a:rPr lang="en-IN" smtClean="0"/>
              <a:t>27-09-2023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338181531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421F7-607A-48A6-B2B7-FDA71AD42C66}" type="datetimeFigureOut">
              <a:rPr lang="en-IN" smtClean="0"/>
              <a:t>27-09-2023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BDD5DB-A9A4-4907-95AB-322F9CD6BA9C}" type="slidenum">
              <a:rPr lang="en-IN" smtClean="0"/>
              <a:t>‹#›</a:t>
            </a:fld>
            <a:endParaRPr lang="en-IN"/>
          </a:p>
        </p:txBody>
      </p:sp>
    </p:spTree>
    <p:extLst>
      <p:ext uri="{BB962C8B-B14F-4D97-AF65-F5344CB8AC3E}">
        <p14:creationId xmlns:p14="http://schemas.microsoft.com/office/powerpoint/2010/main" val="391884969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421F7-607A-48A6-B2B7-FDA71AD42C66}" type="datetimeFigureOut">
              <a:rPr lang="en-IN" smtClean="0"/>
              <a:t>27-09-2023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DD5DB-A9A4-4907-95AB-322F9CD6BA9C}" type="slidenum">
              <a:rPr lang="en-IN" smtClean="0"/>
              <a:t>‹#›</a:t>
            </a:fld>
            <a:endParaRPr lang="en-IN"/>
          </a:p>
        </p:txBody>
      </p:sp>
    </p:spTree>
    <p:extLst>
      <p:ext uri="{BB962C8B-B14F-4D97-AF65-F5344CB8AC3E}">
        <p14:creationId xmlns:p14="http://schemas.microsoft.com/office/powerpoint/2010/main" val="1514061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sanjay@tropmet.res.i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1105" y="89164"/>
            <a:ext cx="5679207" cy="176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B2B90059-5C47-EC3A-633E-33CF0E44D3D4}"/>
              </a:ext>
            </a:extLst>
          </p:cNvPr>
          <p:cNvSpPr txBox="1">
            <a:spLocks/>
          </p:cNvSpPr>
          <p:nvPr/>
        </p:nvSpPr>
        <p:spPr>
          <a:xfrm>
            <a:off x="-108520" y="2409552"/>
            <a:ext cx="9396534" cy="13794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mn-lt"/>
                <a:ea typeface="+mj-ea"/>
                <a:cs typeface="+mj-cs"/>
              </a:rPr>
              <a:t>Analysis of CORDEX Evaluation Experiment over South Asia using RegCM5 based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mn-lt"/>
                <a:ea typeface="+mj-ea"/>
                <a:cs typeface="+mj-cs"/>
              </a:rPr>
              <a:t>Dynamical Downscaling of ERA5</a:t>
            </a:r>
            <a:endParaRPr kumimoji="0" lang="en-IN" sz="2800" b="1" i="0" u="none" strike="noStrike" kern="1200" cap="none" spc="0" normalizeH="0" baseline="0" noProof="0" dirty="0">
              <a:ln>
                <a:noFill/>
              </a:ln>
              <a:solidFill>
                <a:srgbClr val="0070C0"/>
              </a:solidFill>
              <a:effectLst/>
              <a:uLnTx/>
              <a:uFillTx/>
              <a:latin typeface="+mn-lt"/>
              <a:ea typeface="+mj-ea"/>
              <a:cs typeface="+mj-cs"/>
            </a:endParaRPr>
          </a:p>
        </p:txBody>
      </p:sp>
      <p:sp>
        <p:nvSpPr>
          <p:cNvPr id="4" name="Subtitle 2">
            <a:extLst>
              <a:ext uri="{FF2B5EF4-FFF2-40B4-BE49-F238E27FC236}">
                <a16:creationId xmlns:a16="http://schemas.microsoft.com/office/drawing/2014/main" id="{04FFAD4F-D93E-EDFA-DFCD-EED3745C0980}"/>
              </a:ext>
            </a:extLst>
          </p:cNvPr>
          <p:cNvSpPr txBox="1">
            <a:spLocks/>
          </p:cNvSpPr>
          <p:nvPr/>
        </p:nvSpPr>
        <p:spPr>
          <a:xfrm>
            <a:off x="413283" y="4149080"/>
            <a:ext cx="8352928" cy="1375272"/>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5100" b="1" dirty="0" err="1"/>
              <a:t>Sooraj</a:t>
            </a:r>
            <a:r>
              <a:rPr lang="en-IN" sz="5100" b="1" dirty="0"/>
              <a:t> K P</a:t>
            </a:r>
            <a:r>
              <a:rPr lang="en-IN" sz="5100" b="1" baseline="30000" dirty="0"/>
              <a:t>1</a:t>
            </a:r>
            <a:r>
              <a:rPr lang="en-IN" sz="5100" b="1" dirty="0"/>
              <a:t>, Sanjay J</a:t>
            </a:r>
            <a:r>
              <a:rPr lang="en-IN" sz="5100" b="1" baseline="30000" dirty="0"/>
              <a:t>1</a:t>
            </a:r>
            <a:r>
              <a:rPr lang="en-IN" sz="5100" b="1" dirty="0"/>
              <a:t>, </a:t>
            </a:r>
            <a:r>
              <a:rPr lang="en-IN" sz="5100" b="1" dirty="0" err="1"/>
              <a:t>Hamza</a:t>
            </a:r>
            <a:r>
              <a:rPr lang="en-IN" sz="5100" b="1" dirty="0"/>
              <a:t> V</a:t>
            </a:r>
            <a:r>
              <a:rPr lang="en-IN" sz="5100" b="1" baseline="30000" dirty="0"/>
              <a:t>1</a:t>
            </a:r>
            <a:r>
              <a:rPr lang="en-IN" sz="5100" b="1" dirty="0"/>
              <a:t>, </a:t>
            </a:r>
          </a:p>
          <a:p>
            <a:pPr marL="0" indent="0" algn="ctr">
              <a:buNone/>
            </a:pPr>
            <a:r>
              <a:rPr lang="en-IN" sz="5100" b="1" dirty="0" err="1"/>
              <a:t>Graziano</a:t>
            </a:r>
            <a:r>
              <a:rPr lang="en-IN" sz="5100" b="1" dirty="0"/>
              <a:t> Giuliani</a:t>
            </a:r>
            <a:r>
              <a:rPr lang="en-IN" sz="5100" b="1" baseline="30000" dirty="0"/>
              <a:t>2</a:t>
            </a:r>
            <a:r>
              <a:rPr lang="en-IN" sz="5100" b="1" dirty="0"/>
              <a:t>, Erika Coppola</a:t>
            </a:r>
            <a:r>
              <a:rPr lang="en-IN" sz="5100" b="1" baseline="30000" dirty="0"/>
              <a:t>2</a:t>
            </a:r>
            <a:r>
              <a:rPr lang="en-IN" sz="5100" b="1" dirty="0"/>
              <a:t> and </a:t>
            </a:r>
            <a:r>
              <a:rPr lang="en-IN" sz="5100" b="1" dirty="0" err="1"/>
              <a:t>Filippo</a:t>
            </a:r>
            <a:r>
              <a:rPr lang="en-IN" sz="5100" b="1" dirty="0"/>
              <a:t> Giorgi</a:t>
            </a:r>
            <a:r>
              <a:rPr lang="en-IN" sz="5100" b="1" baseline="30000" dirty="0"/>
              <a:t>2</a:t>
            </a:r>
          </a:p>
          <a:p>
            <a:pPr marL="0" indent="0" algn="ctr">
              <a:buNone/>
            </a:pPr>
            <a:r>
              <a:rPr lang="en-IN" b="1" dirty="0"/>
              <a:t>  </a:t>
            </a:r>
          </a:p>
          <a:p>
            <a:pPr marL="0" indent="0" algn="ctr">
              <a:buNone/>
            </a:pPr>
            <a:r>
              <a:rPr lang="en-IN" sz="4000" baseline="30000" dirty="0"/>
              <a:t>1</a:t>
            </a:r>
            <a:r>
              <a:rPr lang="en-IN" sz="4000" dirty="0"/>
              <a:t>Centre for Climate Change Research, Indian Institute of Tropical Meteorology, Pune, India</a:t>
            </a:r>
          </a:p>
          <a:p>
            <a:pPr marL="0" indent="0" algn="ctr">
              <a:buNone/>
            </a:pPr>
            <a:r>
              <a:rPr lang="en-IN" sz="4000" dirty="0"/>
              <a:t> </a:t>
            </a:r>
            <a:r>
              <a:rPr lang="en-IN" sz="4000" baseline="30000" dirty="0"/>
              <a:t>2</a:t>
            </a:r>
            <a:r>
              <a:rPr lang="en-IN" sz="4000" dirty="0"/>
              <a:t>Abdus Salam International Centre for Theoretical Physics, Trieste, Bologna, Italy</a:t>
            </a:r>
          </a:p>
        </p:txBody>
      </p:sp>
    </p:spTree>
    <p:extLst>
      <p:ext uri="{BB962C8B-B14F-4D97-AF65-F5344CB8AC3E}">
        <p14:creationId xmlns:p14="http://schemas.microsoft.com/office/powerpoint/2010/main" val="29697643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66568"/>
            <a:ext cx="8928992" cy="6524863"/>
          </a:xfrm>
          <a:prstGeom prst="rect">
            <a:avLst/>
          </a:prstGeom>
        </p:spPr>
        <p:txBody>
          <a:bodyPr wrap="square">
            <a:spAutoFit/>
          </a:bodyPr>
          <a:lstStyle/>
          <a:p>
            <a:r>
              <a:rPr lang="en-US" sz="2000" b="1" dirty="0">
                <a:solidFill>
                  <a:srgbClr val="0070C0"/>
                </a:solidFill>
                <a:latin typeface="Comic Sans MS" pitchFamily="66" charset="0"/>
              </a:rPr>
              <a:t>Need for more CORDEX RCM Simulations in South Asia </a:t>
            </a:r>
          </a:p>
          <a:p>
            <a:endParaRPr lang="en-US" dirty="0">
              <a:latin typeface="Comic Sans MS" pitchFamily="66" charset="0"/>
            </a:endParaRPr>
          </a:p>
          <a:p>
            <a:pPr marL="285750" indent="-285750">
              <a:buFont typeface="Arial" pitchFamily="34" charset="0"/>
              <a:buChar char="•"/>
            </a:pPr>
            <a:r>
              <a:rPr lang="en-US" sz="2000" b="1" dirty="0">
                <a:latin typeface="Comic Sans MS" pitchFamily="66" charset="0"/>
              </a:rPr>
              <a:t>The recent IPCC sixth assessment report (AR6) on climate change (IPCC 2023) noted that the studies that addressed the added values of dynamical downscaling in South Asia are still limited, owing to fewer RCM runs carried out in the region relative to other CORDEX domains.</a:t>
            </a:r>
          </a:p>
          <a:p>
            <a:endParaRPr lang="en-US" sz="2000" b="1" dirty="0">
              <a:latin typeface="Comic Sans MS" pitchFamily="66" charset="0"/>
            </a:endParaRPr>
          </a:p>
          <a:p>
            <a:pPr marL="285750" indent="-285750">
              <a:buFont typeface="Arial" pitchFamily="34" charset="0"/>
              <a:buChar char="•"/>
            </a:pPr>
            <a:r>
              <a:rPr lang="en-US" sz="2000" b="1" dirty="0">
                <a:latin typeface="Comic Sans MS" pitchFamily="66" charset="0"/>
              </a:rPr>
              <a:t>These evaluations of the downscaled climate over South Asia region were produced using multiple RCMs driven by few Coupled Model </a:t>
            </a:r>
            <a:r>
              <a:rPr lang="en-US" sz="2000" b="1" dirty="0" err="1">
                <a:latin typeface="Comic Sans MS" pitchFamily="66" charset="0"/>
              </a:rPr>
              <a:t>Intercomparison</a:t>
            </a:r>
            <a:r>
              <a:rPr lang="en-US" sz="2000" b="1" dirty="0">
                <a:latin typeface="Comic Sans MS" pitchFamily="66" charset="0"/>
              </a:rPr>
              <a:t> Project Phase 5 (CMIP5) GCMs.  </a:t>
            </a:r>
          </a:p>
          <a:p>
            <a:pPr marL="285750" indent="-285750">
              <a:buFont typeface="Arial" pitchFamily="34" charset="0"/>
              <a:buChar char="•"/>
            </a:pPr>
            <a:endParaRPr lang="en-US" sz="2000" b="1" dirty="0">
              <a:latin typeface="Comic Sans MS" pitchFamily="66" charset="0"/>
            </a:endParaRPr>
          </a:p>
          <a:p>
            <a:pPr marL="285750" indent="-285750">
              <a:buFont typeface="Arial" pitchFamily="34" charset="0"/>
              <a:buChar char="•"/>
            </a:pPr>
            <a:r>
              <a:rPr lang="en-US" sz="2000" b="1" dirty="0">
                <a:latin typeface="Comic Sans MS" pitchFamily="66" charset="0"/>
              </a:rPr>
              <a:t>It may be noted that a subset of these CORDEX-South Asia runs contributed by IITM and ICTP were generated using versions of the ICTP RegCM4 RCM.</a:t>
            </a:r>
          </a:p>
          <a:p>
            <a:pPr marL="285750" indent="-285750">
              <a:buFont typeface="Arial" pitchFamily="34" charset="0"/>
              <a:buChar char="•"/>
            </a:pPr>
            <a:endParaRPr lang="en-US" sz="2000" b="1" dirty="0">
              <a:latin typeface="Comic Sans MS" pitchFamily="66" charset="0"/>
            </a:endParaRPr>
          </a:p>
          <a:p>
            <a:pPr marL="285750" indent="-285750">
              <a:buFont typeface="Arial" pitchFamily="34" charset="0"/>
              <a:buChar char="•"/>
            </a:pPr>
            <a:r>
              <a:rPr lang="en-US" sz="2000" b="1" dirty="0">
                <a:latin typeface="Comic Sans MS" pitchFamily="66" charset="0"/>
              </a:rPr>
              <a:t>The CORDEX has recently published an experiment design document, which  presents a simulation framework for the dynamical downscaling of global climate projections from the sixth phase of CMIP (CMIP6). </a:t>
            </a:r>
          </a:p>
          <a:p>
            <a:pPr marL="285750" indent="-285750">
              <a:buFont typeface="Arial" pitchFamily="34" charset="0"/>
              <a:buChar char="•"/>
            </a:pPr>
            <a:endParaRPr lang="en-IN" sz="2000" dirty="0">
              <a:latin typeface="Comic Sans MS" pitchFamily="66" charset="0"/>
            </a:endParaRPr>
          </a:p>
        </p:txBody>
      </p:sp>
    </p:spTree>
    <p:extLst>
      <p:ext uri="{BB962C8B-B14F-4D97-AF65-F5344CB8AC3E}">
        <p14:creationId xmlns:p14="http://schemas.microsoft.com/office/powerpoint/2010/main" val="200237299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275739"/>
            <a:ext cx="8928992" cy="5909310"/>
          </a:xfrm>
          <a:prstGeom prst="rect">
            <a:avLst/>
          </a:prstGeom>
        </p:spPr>
        <p:txBody>
          <a:bodyPr wrap="square">
            <a:spAutoFit/>
          </a:bodyPr>
          <a:lstStyle/>
          <a:p>
            <a:r>
              <a:rPr lang="en-US" sz="2000" b="1" dirty="0">
                <a:solidFill>
                  <a:srgbClr val="0070C0"/>
                </a:solidFill>
                <a:latin typeface="Comic Sans MS" pitchFamily="66" charset="0"/>
              </a:rPr>
              <a:t>ICTP RegCM5 for CORDEX South Asia</a:t>
            </a:r>
          </a:p>
          <a:p>
            <a:endParaRPr lang="en-US" dirty="0">
              <a:latin typeface="Comic Sans MS" pitchFamily="66" charset="0"/>
            </a:endParaRPr>
          </a:p>
          <a:p>
            <a:pPr marL="285750" indent="-285750">
              <a:buFont typeface="Arial" pitchFamily="34" charset="0"/>
              <a:buChar char="•"/>
            </a:pPr>
            <a:r>
              <a:rPr lang="en-US" sz="2000" b="1" dirty="0">
                <a:latin typeface="Comic Sans MS" pitchFamily="66" charset="0"/>
              </a:rPr>
              <a:t>The present study provides an overview of the latest version of the ICTP RegCM5 RCM configured in the CORDEX CMIP6 experiment framework for the South Asia region to carry out an evaluation simulation driven by the ERA5 reanalysis for the period 1979 to 2020. </a:t>
            </a:r>
          </a:p>
          <a:p>
            <a:endParaRPr lang="en-US" sz="2000" b="1" dirty="0">
              <a:latin typeface="Comic Sans MS" pitchFamily="66" charset="0"/>
            </a:endParaRPr>
          </a:p>
          <a:p>
            <a:endParaRPr lang="en-US" sz="2000" b="1" dirty="0">
              <a:latin typeface="Comic Sans MS" pitchFamily="66" charset="0"/>
            </a:endParaRPr>
          </a:p>
          <a:p>
            <a:pPr marL="285750" indent="-285750">
              <a:buFont typeface="Arial" pitchFamily="34" charset="0"/>
              <a:buChar char="•"/>
            </a:pPr>
            <a:r>
              <a:rPr lang="en-US" sz="2000" b="1" dirty="0">
                <a:latin typeface="Comic Sans MS" pitchFamily="66" charset="0"/>
              </a:rPr>
              <a:t>The initial experiments focused on the relatively better seasonal climate simulated by RegcM5 with a tuned up representation of the sub-grid scale deep cumulus convection processes. </a:t>
            </a:r>
          </a:p>
          <a:p>
            <a:pPr marL="285750" indent="-285750">
              <a:buFont typeface="Arial" pitchFamily="34" charset="0"/>
              <a:buChar char="•"/>
            </a:pPr>
            <a:endParaRPr lang="en-US" sz="2000" b="1" dirty="0">
              <a:latin typeface="Comic Sans MS" pitchFamily="66" charset="0"/>
            </a:endParaRPr>
          </a:p>
          <a:p>
            <a:pPr marL="285750" indent="-285750">
              <a:buFont typeface="Arial" pitchFamily="34" charset="0"/>
              <a:buChar char="•"/>
            </a:pPr>
            <a:endParaRPr lang="en-US" sz="2000" b="1" dirty="0">
              <a:latin typeface="Comic Sans MS" pitchFamily="66" charset="0"/>
            </a:endParaRPr>
          </a:p>
          <a:p>
            <a:pPr marL="285750" indent="-285750">
              <a:buFont typeface="Arial" pitchFamily="34" charset="0"/>
              <a:buChar char="•"/>
            </a:pPr>
            <a:r>
              <a:rPr lang="en-US" sz="2000" b="1" dirty="0">
                <a:latin typeface="Comic Sans MS" pitchFamily="66" charset="0"/>
              </a:rPr>
              <a:t>The study aims to evaluate the performance of RegCM5 in simulating seasonal climatology of the near-surface air temperature and precipitation by comparing with the ERA5 dataset and other gridded observational estimates. </a:t>
            </a:r>
          </a:p>
          <a:p>
            <a:pPr marL="285750" indent="-285750">
              <a:buFont typeface="Arial" pitchFamily="34" charset="0"/>
              <a:buChar char="•"/>
            </a:pPr>
            <a:endParaRPr lang="en-US" sz="2000" b="1" dirty="0">
              <a:latin typeface="Comic Sans MS" pitchFamily="66" charset="0"/>
            </a:endParaRPr>
          </a:p>
        </p:txBody>
      </p:sp>
    </p:spTree>
    <p:extLst>
      <p:ext uri="{BB962C8B-B14F-4D97-AF65-F5344CB8AC3E}">
        <p14:creationId xmlns:p14="http://schemas.microsoft.com/office/powerpoint/2010/main" val="150972362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50164"/>
            <a:ext cx="6912768" cy="626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9552" y="44624"/>
            <a:ext cx="7992888" cy="646331"/>
          </a:xfrm>
          <a:prstGeom prst="rect">
            <a:avLst/>
          </a:prstGeom>
        </p:spPr>
        <p:txBody>
          <a:bodyPr wrap="square">
            <a:spAutoFit/>
          </a:bodyPr>
          <a:lstStyle/>
          <a:p>
            <a:pPr algn="ctr"/>
            <a:r>
              <a:rPr lang="en-US" b="1" dirty="0">
                <a:solidFill>
                  <a:srgbClr val="0070C0"/>
                </a:solidFill>
                <a:latin typeface="Comic Sans MS" pitchFamily="66" charset="0"/>
              </a:rPr>
              <a:t>Dynamics and Physics Options used in RegCM5 Evaluation Simulation </a:t>
            </a:r>
          </a:p>
          <a:p>
            <a:pPr algn="ctr"/>
            <a:r>
              <a:rPr lang="en-US" b="1" dirty="0">
                <a:solidFill>
                  <a:srgbClr val="0070C0"/>
                </a:solidFill>
                <a:latin typeface="Comic Sans MS" pitchFamily="66" charset="0"/>
              </a:rPr>
              <a:t>for CORDEX South Asia</a:t>
            </a:r>
            <a:endParaRPr lang="en-IN" b="1" dirty="0">
              <a:solidFill>
                <a:srgbClr val="0070C0"/>
              </a:solidFill>
              <a:latin typeface="Comic Sans MS" pitchFamily="66" charset="0"/>
            </a:endParaRPr>
          </a:p>
        </p:txBody>
      </p:sp>
    </p:spTree>
    <p:extLst>
      <p:ext uri="{BB962C8B-B14F-4D97-AF65-F5344CB8AC3E}">
        <p14:creationId xmlns:p14="http://schemas.microsoft.com/office/powerpoint/2010/main" val="385604963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764705"/>
            <a:ext cx="5477835"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63688" y="559713"/>
            <a:ext cx="4673459" cy="276999"/>
          </a:xfrm>
          <a:prstGeom prst="rect">
            <a:avLst/>
          </a:prstGeom>
          <a:noFill/>
        </p:spPr>
        <p:txBody>
          <a:bodyPr wrap="none" rtlCol="0">
            <a:spAutoFit/>
          </a:bodyPr>
          <a:lstStyle/>
          <a:p>
            <a:r>
              <a:rPr lang="en-IN" sz="1200" b="1" dirty="0">
                <a:solidFill>
                  <a:prstClr val="black"/>
                </a:solidFill>
              </a:rPr>
              <a:t>Winter                Pre-Monsoon       Summer Monsoon       Post-Monsoon</a:t>
            </a:r>
          </a:p>
        </p:txBody>
      </p:sp>
      <p:sp>
        <p:nvSpPr>
          <p:cNvPr id="5" name="TextBox 4"/>
          <p:cNvSpPr txBox="1"/>
          <p:nvPr/>
        </p:nvSpPr>
        <p:spPr>
          <a:xfrm>
            <a:off x="457893" y="1300698"/>
            <a:ext cx="801739" cy="400110"/>
          </a:xfrm>
          <a:prstGeom prst="rect">
            <a:avLst/>
          </a:prstGeom>
          <a:noFill/>
        </p:spPr>
        <p:txBody>
          <a:bodyPr wrap="square" rtlCol="0">
            <a:spAutoFit/>
          </a:bodyPr>
          <a:lstStyle/>
          <a:p>
            <a:pPr algn="ctr"/>
            <a:r>
              <a:rPr lang="en-IN" sz="1000" b="1" dirty="0">
                <a:solidFill>
                  <a:prstClr val="black"/>
                </a:solidFill>
              </a:rPr>
              <a:t>GPCP </a:t>
            </a:r>
          </a:p>
          <a:p>
            <a:pPr algn="ctr"/>
            <a:r>
              <a:rPr lang="en-IN" sz="1000" b="1" dirty="0">
                <a:solidFill>
                  <a:prstClr val="black"/>
                </a:solidFill>
              </a:rPr>
              <a:t>1979-2020</a:t>
            </a:r>
          </a:p>
        </p:txBody>
      </p:sp>
      <p:sp>
        <p:nvSpPr>
          <p:cNvPr id="7" name="TextBox 6"/>
          <p:cNvSpPr txBox="1"/>
          <p:nvPr/>
        </p:nvSpPr>
        <p:spPr>
          <a:xfrm>
            <a:off x="457893" y="2812866"/>
            <a:ext cx="801739" cy="400110"/>
          </a:xfrm>
          <a:prstGeom prst="rect">
            <a:avLst/>
          </a:prstGeom>
          <a:noFill/>
        </p:spPr>
        <p:txBody>
          <a:bodyPr wrap="square" rtlCol="0">
            <a:spAutoFit/>
          </a:bodyPr>
          <a:lstStyle/>
          <a:p>
            <a:pPr algn="ctr"/>
            <a:r>
              <a:rPr lang="en-IN" sz="1000" b="1" dirty="0">
                <a:solidFill>
                  <a:prstClr val="black"/>
                </a:solidFill>
              </a:rPr>
              <a:t>GPCC </a:t>
            </a:r>
          </a:p>
          <a:p>
            <a:pPr algn="ctr"/>
            <a:r>
              <a:rPr lang="en-IN" sz="1000" b="1" dirty="0">
                <a:solidFill>
                  <a:prstClr val="black"/>
                </a:solidFill>
              </a:rPr>
              <a:t>1979-2019</a:t>
            </a:r>
          </a:p>
        </p:txBody>
      </p:sp>
      <p:sp>
        <p:nvSpPr>
          <p:cNvPr id="8" name="TextBox 7"/>
          <p:cNvSpPr txBox="1"/>
          <p:nvPr/>
        </p:nvSpPr>
        <p:spPr>
          <a:xfrm>
            <a:off x="457893" y="4253026"/>
            <a:ext cx="801739" cy="400110"/>
          </a:xfrm>
          <a:prstGeom prst="rect">
            <a:avLst/>
          </a:prstGeom>
          <a:noFill/>
        </p:spPr>
        <p:txBody>
          <a:bodyPr wrap="square" rtlCol="0">
            <a:spAutoFit/>
          </a:bodyPr>
          <a:lstStyle/>
          <a:p>
            <a:pPr algn="ctr"/>
            <a:r>
              <a:rPr lang="en-IN" sz="1000" b="1" dirty="0">
                <a:solidFill>
                  <a:prstClr val="black"/>
                </a:solidFill>
              </a:rPr>
              <a:t>ERA5 </a:t>
            </a:r>
          </a:p>
          <a:p>
            <a:pPr algn="ctr"/>
            <a:r>
              <a:rPr lang="en-IN" sz="1000" b="1" dirty="0">
                <a:solidFill>
                  <a:prstClr val="black"/>
                </a:solidFill>
              </a:rPr>
              <a:t>1979-2020</a:t>
            </a:r>
          </a:p>
        </p:txBody>
      </p:sp>
      <p:sp>
        <p:nvSpPr>
          <p:cNvPr id="9" name="TextBox 8"/>
          <p:cNvSpPr txBox="1"/>
          <p:nvPr/>
        </p:nvSpPr>
        <p:spPr>
          <a:xfrm>
            <a:off x="457893" y="5765194"/>
            <a:ext cx="801739" cy="400110"/>
          </a:xfrm>
          <a:prstGeom prst="rect">
            <a:avLst/>
          </a:prstGeom>
          <a:noFill/>
        </p:spPr>
        <p:txBody>
          <a:bodyPr wrap="square" rtlCol="0">
            <a:spAutoFit/>
          </a:bodyPr>
          <a:lstStyle/>
          <a:p>
            <a:pPr algn="ctr"/>
            <a:r>
              <a:rPr lang="en-IN" sz="1000" b="1" dirty="0">
                <a:solidFill>
                  <a:prstClr val="black"/>
                </a:solidFill>
              </a:rPr>
              <a:t>RegCM5</a:t>
            </a:r>
          </a:p>
          <a:p>
            <a:pPr algn="ctr"/>
            <a:r>
              <a:rPr lang="en-IN" sz="1000" b="1" dirty="0">
                <a:solidFill>
                  <a:prstClr val="black"/>
                </a:solidFill>
              </a:rPr>
              <a:t>1979-2020</a:t>
            </a:r>
          </a:p>
        </p:txBody>
      </p:sp>
      <p:sp>
        <p:nvSpPr>
          <p:cNvPr id="6" name="Rectangle 5"/>
          <p:cNvSpPr/>
          <p:nvPr/>
        </p:nvSpPr>
        <p:spPr>
          <a:xfrm>
            <a:off x="6660232" y="920040"/>
            <a:ext cx="2411760" cy="1846659"/>
          </a:xfrm>
          <a:prstGeom prst="rect">
            <a:avLst/>
          </a:prstGeom>
        </p:spPr>
        <p:txBody>
          <a:bodyPr wrap="square">
            <a:spAutoFit/>
          </a:bodyPr>
          <a:lstStyle/>
          <a:p>
            <a:r>
              <a:rPr lang="en-IN" sz="1600" dirty="0">
                <a:solidFill>
                  <a:prstClr val="black"/>
                </a:solidFill>
                <a:latin typeface="Comic Sans MS" pitchFamily="66" charset="0"/>
              </a:rPr>
              <a:t>RegCM5 based Dynamical Downscaling of ERA5 in the CORDEX Evaluation Experiment Framework over South Asia Region</a:t>
            </a:r>
          </a:p>
          <a:p>
            <a:endParaRPr lang="en-IN" b="1" dirty="0">
              <a:solidFill>
                <a:prstClr val="black"/>
              </a:solidFill>
              <a:latin typeface="Comic Sans MS" pitchFamily="66" charset="0"/>
            </a:endParaRPr>
          </a:p>
        </p:txBody>
      </p:sp>
      <p:sp>
        <p:nvSpPr>
          <p:cNvPr id="11" name="Rectangle 10"/>
          <p:cNvSpPr/>
          <p:nvPr/>
        </p:nvSpPr>
        <p:spPr>
          <a:xfrm>
            <a:off x="971600" y="44624"/>
            <a:ext cx="7128792" cy="584775"/>
          </a:xfrm>
          <a:prstGeom prst="rect">
            <a:avLst/>
          </a:prstGeom>
        </p:spPr>
        <p:txBody>
          <a:bodyPr wrap="square">
            <a:spAutoFit/>
          </a:bodyPr>
          <a:lstStyle/>
          <a:p>
            <a:pPr lvl="0"/>
            <a:r>
              <a:rPr lang="en-IN" sz="1600" b="1" dirty="0">
                <a:solidFill>
                  <a:srgbClr val="FF0000"/>
                </a:solidFill>
                <a:latin typeface="Comic Sans MS" pitchFamily="66" charset="0"/>
              </a:rPr>
              <a:t>Seasonal Climate (1979-2020) of Precipitation (mm/day; shading) and </a:t>
            </a:r>
          </a:p>
          <a:p>
            <a:pPr lvl="0" algn="r"/>
            <a:r>
              <a:rPr lang="en-IN" sz="1600" b="1" dirty="0">
                <a:solidFill>
                  <a:srgbClr val="FF0000"/>
                </a:solidFill>
                <a:latin typeface="Comic Sans MS" pitchFamily="66" charset="0"/>
              </a:rPr>
              <a:t>100 m Wind (m/sec; vectors)</a:t>
            </a:r>
          </a:p>
        </p:txBody>
      </p:sp>
      <p:sp>
        <p:nvSpPr>
          <p:cNvPr id="3" name="TextBox 2">
            <a:extLst>
              <a:ext uri="{FF2B5EF4-FFF2-40B4-BE49-F238E27FC236}">
                <a16:creationId xmlns:a16="http://schemas.microsoft.com/office/drawing/2014/main" id="{F5C4DE7E-E417-E678-9B23-6FCF71663227}"/>
              </a:ext>
            </a:extLst>
          </p:cNvPr>
          <p:cNvSpPr txBox="1"/>
          <p:nvPr/>
        </p:nvSpPr>
        <p:spPr>
          <a:xfrm>
            <a:off x="6548881" y="2914198"/>
            <a:ext cx="2550549" cy="1938992"/>
          </a:xfrm>
          <a:prstGeom prst="rect">
            <a:avLst/>
          </a:prstGeom>
          <a:noFill/>
        </p:spPr>
        <p:txBody>
          <a:bodyPr wrap="square">
            <a:spAutoFit/>
          </a:bodyPr>
          <a:lstStyle/>
          <a:p>
            <a:pPr marL="285750" indent="-285750">
              <a:buFont typeface="Arial" panose="020B0604020202020204" pitchFamily="34" charset="0"/>
              <a:buChar char="•"/>
            </a:pPr>
            <a:r>
              <a:rPr lang="en-US" sz="2000" dirty="0"/>
              <a:t>Captured the seasonal transition in wind and rainfall over Indian and surrounding regions. </a:t>
            </a:r>
          </a:p>
        </p:txBody>
      </p:sp>
    </p:spTree>
    <p:extLst>
      <p:ext uri="{BB962C8B-B14F-4D97-AF65-F5344CB8AC3E}">
        <p14:creationId xmlns:p14="http://schemas.microsoft.com/office/powerpoint/2010/main" val="7427823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559713"/>
            <a:ext cx="4673459" cy="276999"/>
          </a:xfrm>
          <a:prstGeom prst="rect">
            <a:avLst/>
          </a:prstGeom>
          <a:noFill/>
        </p:spPr>
        <p:txBody>
          <a:bodyPr wrap="none" rtlCol="0">
            <a:spAutoFit/>
          </a:bodyPr>
          <a:lstStyle/>
          <a:p>
            <a:r>
              <a:rPr lang="en-IN" sz="1200" b="1" dirty="0">
                <a:solidFill>
                  <a:prstClr val="black"/>
                </a:solidFill>
              </a:rPr>
              <a:t>Winter                Pre-Monsoon       Summer Monsoon       Post-Monsoon</a:t>
            </a:r>
          </a:p>
        </p:txBody>
      </p:sp>
      <p:sp>
        <p:nvSpPr>
          <p:cNvPr id="5" name="TextBox 4"/>
          <p:cNvSpPr txBox="1"/>
          <p:nvPr/>
        </p:nvSpPr>
        <p:spPr>
          <a:xfrm>
            <a:off x="457893" y="1300698"/>
            <a:ext cx="801739" cy="400110"/>
          </a:xfrm>
          <a:prstGeom prst="rect">
            <a:avLst/>
          </a:prstGeom>
          <a:noFill/>
        </p:spPr>
        <p:txBody>
          <a:bodyPr wrap="square" rtlCol="0">
            <a:spAutoFit/>
          </a:bodyPr>
          <a:lstStyle/>
          <a:p>
            <a:pPr algn="ctr"/>
            <a:r>
              <a:rPr lang="en-IN" sz="1000" b="1" dirty="0">
                <a:solidFill>
                  <a:prstClr val="black"/>
                </a:solidFill>
              </a:rPr>
              <a:t>GPCP </a:t>
            </a:r>
          </a:p>
          <a:p>
            <a:pPr algn="ctr"/>
            <a:r>
              <a:rPr lang="en-IN" sz="1000" b="1" dirty="0">
                <a:solidFill>
                  <a:prstClr val="black"/>
                </a:solidFill>
              </a:rPr>
              <a:t>1979-2020</a:t>
            </a:r>
          </a:p>
        </p:txBody>
      </p:sp>
      <p:sp>
        <p:nvSpPr>
          <p:cNvPr id="7" name="TextBox 6"/>
          <p:cNvSpPr txBox="1"/>
          <p:nvPr/>
        </p:nvSpPr>
        <p:spPr>
          <a:xfrm>
            <a:off x="457893" y="2812866"/>
            <a:ext cx="801739" cy="400110"/>
          </a:xfrm>
          <a:prstGeom prst="rect">
            <a:avLst/>
          </a:prstGeom>
          <a:noFill/>
        </p:spPr>
        <p:txBody>
          <a:bodyPr wrap="square" rtlCol="0">
            <a:spAutoFit/>
          </a:bodyPr>
          <a:lstStyle/>
          <a:p>
            <a:pPr algn="ctr"/>
            <a:r>
              <a:rPr lang="en-IN" sz="1000" b="1" dirty="0">
                <a:solidFill>
                  <a:prstClr val="black"/>
                </a:solidFill>
              </a:rPr>
              <a:t>GPCC </a:t>
            </a:r>
          </a:p>
          <a:p>
            <a:pPr algn="ctr"/>
            <a:r>
              <a:rPr lang="en-IN" sz="1000" b="1" dirty="0">
                <a:solidFill>
                  <a:prstClr val="black"/>
                </a:solidFill>
              </a:rPr>
              <a:t>1979-2019</a:t>
            </a:r>
          </a:p>
        </p:txBody>
      </p:sp>
      <p:sp>
        <p:nvSpPr>
          <p:cNvPr id="8" name="TextBox 7"/>
          <p:cNvSpPr txBox="1"/>
          <p:nvPr/>
        </p:nvSpPr>
        <p:spPr>
          <a:xfrm>
            <a:off x="457893" y="4253026"/>
            <a:ext cx="801739" cy="400110"/>
          </a:xfrm>
          <a:prstGeom prst="rect">
            <a:avLst/>
          </a:prstGeom>
          <a:noFill/>
        </p:spPr>
        <p:txBody>
          <a:bodyPr wrap="square" rtlCol="0">
            <a:spAutoFit/>
          </a:bodyPr>
          <a:lstStyle/>
          <a:p>
            <a:pPr algn="ctr"/>
            <a:r>
              <a:rPr lang="en-IN" sz="1000" b="1" dirty="0">
                <a:solidFill>
                  <a:prstClr val="black"/>
                </a:solidFill>
              </a:rPr>
              <a:t>ERA5 </a:t>
            </a:r>
          </a:p>
          <a:p>
            <a:pPr algn="ctr"/>
            <a:r>
              <a:rPr lang="en-IN" sz="1000" b="1" dirty="0">
                <a:solidFill>
                  <a:prstClr val="black"/>
                </a:solidFill>
              </a:rPr>
              <a:t>1979-2020</a:t>
            </a:r>
          </a:p>
        </p:txBody>
      </p:sp>
      <p:sp>
        <p:nvSpPr>
          <p:cNvPr id="9" name="TextBox 8"/>
          <p:cNvSpPr txBox="1"/>
          <p:nvPr/>
        </p:nvSpPr>
        <p:spPr>
          <a:xfrm>
            <a:off x="457893" y="5765194"/>
            <a:ext cx="801739" cy="400110"/>
          </a:xfrm>
          <a:prstGeom prst="rect">
            <a:avLst/>
          </a:prstGeom>
          <a:noFill/>
        </p:spPr>
        <p:txBody>
          <a:bodyPr wrap="square" rtlCol="0">
            <a:spAutoFit/>
          </a:bodyPr>
          <a:lstStyle/>
          <a:p>
            <a:pPr algn="ctr"/>
            <a:r>
              <a:rPr lang="en-IN" sz="1000" b="1" dirty="0">
                <a:solidFill>
                  <a:prstClr val="black"/>
                </a:solidFill>
              </a:rPr>
              <a:t>RegCM5</a:t>
            </a:r>
          </a:p>
          <a:p>
            <a:pPr algn="ctr"/>
            <a:r>
              <a:rPr lang="en-IN" sz="1000" b="1" dirty="0">
                <a:solidFill>
                  <a:prstClr val="black"/>
                </a:solidFill>
              </a:rPr>
              <a:t>1979-2020</a:t>
            </a:r>
          </a:p>
        </p:txBody>
      </p:sp>
      <p:sp>
        <p:nvSpPr>
          <p:cNvPr id="6" name="Rectangle 5"/>
          <p:cNvSpPr/>
          <p:nvPr/>
        </p:nvSpPr>
        <p:spPr>
          <a:xfrm>
            <a:off x="6660232" y="920040"/>
            <a:ext cx="2411760" cy="1846659"/>
          </a:xfrm>
          <a:prstGeom prst="rect">
            <a:avLst/>
          </a:prstGeom>
        </p:spPr>
        <p:txBody>
          <a:bodyPr wrap="square">
            <a:spAutoFit/>
          </a:bodyPr>
          <a:lstStyle/>
          <a:p>
            <a:r>
              <a:rPr lang="en-IN" sz="1600" dirty="0">
                <a:solidFill>
                  <a:prstClr val="black"/>
                </a:solidFill>
                <a:latin typeface="Comic Sans MS" pitchFamily="66" charset="0"/>
              </a:rPr>
              <a:t>RegCM5 based Dynamical Downscaling of ERA5 in the CORDEX Evaluation Experiment Framework over South Asia Region</a:t>
            </a:r>
          </a:p>
          <a:p>
            <a:endParaRPr lang="en-IN" b="1" dirty="0">
              <a:solidFill>
                <a:prstClr val="black"/>
              </a:solidFill>
              <a:latin typeface="Comic Sans MS" pitchFamily="66"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764704"/>
            <a:ext cx="5400600" cy="597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31540" y="107921"/>
            <a:ext cx="8316924" cy="338554"/>
          </a:xfrm>
          <a:prstGeom prst="rect">
            <a:avLst/>
          </a:prstGeom>
        </p:spPr>
        <p:txBody>
          <a:bodyPr wrap="square">
            <a:spAutoFit/>
          </a:bodyPr>
          <a:lstStyle/>
          <a:p>
            <a:pPr lvl="0"/>
            <a:r>
              <a:rPr lang="en-IN" sz="1600" b="1" dirty="0">
                <a:solidFill>
                  <a:srgbClr val="FF0000"/>
                </a:solidFill>
                <a:latin typeface="Comic Sans MS" pitchFamily="66" charset="0"/>
              </a:rPr>
              <a:t>Seasonal </a:t>
            </a:r>
            <a:r>
              <a:rPr lang="en-IN" sz="1600" b="1" dirty="0" err="1">
                <a:solidFill>
                  <a:srgbClr val="FF0000"/>
                </a:solidFill>
                <a:latin typeface="Comic Sans MS" pitchFamily="66" charset="0"/>
              </a:rPr>
              <a:t>Interannual</a:t>
            </a:r>
            <a:r>
              <a:rPr lang="en-IN" sz="1600" b="1" dirty="0">
                <a:solidFill>
                  <a:srgbClr val="FF0000"/>
                </a:solidFill>
                <a:latin typeface="Comic Sans MS" pitchFamily="66" charset="0"/>
              </a:rPr>
              <a:t> Variability (1979-2020) of Precipitation (mm/day; shading)</a:t>
            </a:r>
          </a:p>
        </p:txBody>
      </p:sp>
    </p:spTree>
    <p:extLst>
      <p:ext uri="{BB962C8B-B14F-4D97-AF65-F5344CB8AC3E}">
        <p14:creationId xmlns:p14="http://schemas.microsoft.com/office/powerpoint/2010/main" val="121659537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0" y="692696"/>
            <a:ext cx="9036496" cy="5570756"/>
          </a:xfrm>
          <a:prstGeom prst="rect">
            <a:avLst/>
          </a:prstGeom>
        </p:spPr>
        <p:txBody>
          <a:bodyPr wrap="square">
            <a:spAutoFit/>
          </a:bodyPr>
          <a:lstStyle/>
          <a:p>
            <a:r>
              <a:rPr lang="en-US" sz="2000" b="1" dirty="0">
                <a:solidFill>
                  <a:srgbClr val="0070C0"/>
                </a:solidFill>
                <a:latin typeface="Comic Sans MS" pitchFamily="66" charset="0"/>
              </a:rPr>
              <a:t>Concluding Remarks</a:t>
            </a:r>
          </a:p>
          <a:p>
            <a:endParaRPr lang="en-US" b="1" dirty="0">
              <a:latin typeface="Comic Sans MS" pitchFamily="66" charset="0"/>
            </a:endParaRPr>
          </a:p>
          <a:p>
            <a:pPr marL="285750" indent="-285750">
              <a:buFont typeface="Arial" pitchFamily="34" charset="0"/>
              <a:buChar char="•"/>
            </a:pPr>
            <a:r>
              <a:rPr lang="en-US" sz="2000" b="1" dirty="0">
                <a:latin typeface="Comic Sans MS" pitchFamily="66" charset="0"/>
              </a:rPr>
              <a:t>Overall, the RegCM5 produces a good representation of Indian climate characteristics. </a:t>
            </a:r>
          </a:p>
          <a:p>
            <a:endParaRPr lang="en-US" sz="2000" b="1" dirty="0">
              <a:latin typeface="Comic Sans MS" pitchFamily="66" charset="0"/>
            </a:endParaRPr>
          </a:p>
          <a:p>
            <a:pPr marL="285750" indent="-285750">
              <a:buFont typeface="Arial" pitchFamily="34" charset="0"/>
              <a:buChar char="•"/>
            </a:pPr>
            <a:r>
              <a:rPr lang="en-US" sz="2000" b="1" dirty="0">
                <a:latin typeface="Comic Sans MS" pitchFamily="66" charset="0"/>
              </a:rPr>
              <a:t>The simulated climatology of rainfall over South Asia is sensitive to the representation of the physical process in the model, particularly to the deep cumulus parameterization schemes used.</a:t>
            </a:r>
          </a:p>
          <a:p>
            <a:endParaRPr lang="en-US" sz="2000" b="1" dirty="0">
              <a:latin typeface="Comic Sans MS" pitchFamily="66" charset="0"/>
            </a:endParaRPr>
          </a:p>
          <a:p>
            <a:pPr marL="285750" indent="-285750">
              <a:buFont typeface="Arial" pitchFamily="34" charset="0"/>
              <a:buChar char="•"/>
            </a:pPr>
            <a:r>
              <a:rPr lang="en-US" sz="2000" b="1" dirty="0">
                <a:latin typeface="Comic Sans MS" pitchFamily="66" charset="0"/>
              </a:rPr>
              <a:t>Currently we are carrying out model physics sensitivity simulations for further improving the spatial and temporal characteristics of South Asian monsoon climate. </a:t>
            </a:r>
          </a:p>
          <a:p>
            <a:endParaRPr lang="en-US" sz="2000" b="1" dirty="0">
              <a:latin typeface="Comic Sans MS" pitchFamily="66" charset="0"/>
            </a:endParaRPr>
          </a:p>
          <a:p>
            <a:pPr marL="285750" indent="-285750">
              <a:buFont typeface="Arial" pitchFamily="34" charset="0"/>
              <a:buChar char="•"/>
            </a:pPr>
            <a:r>
              <a:rPr lang="en-US" sz="2000" b="1" dirty="0">
                <a:latin typeface="Comic Sans MS" pitchFamily="66" charset="0"/>
              </a:rPr>
              <a:t>We hope to finalize soon a suitable configuration set-up of RegCM5 RCM for the CORDEX dynamical downscaling simulation framework of global climate from the CMIP6 historical simulations and the CMIP6 </a:t>
            </a:r>
            <a:r>
              <a:rPr lang="en-US" sz="2000" b="1" dirty="0" err="1">
                <a:latin typeface="Comic Sans MS" pitchFamily="66" charset="0"/>
              </a:rPr>
              <a:t>ScenarioMIP</a:t>
            </a:r>
            <a:r>
              <a:rPr lang="en-US" sz="2000" b="1" dirty="0">
                <a:latin typeface="Comic Sans MS" pitchFamily="66" charset="0"/>
              </a:rPr>
              <a:t> future projections. </a:t>
            </a:r>
          </a:p>
          <a:p>
            <a:pPr marL="285750" indent="-285750">
              <a:buFont typeface="Arial" pitchFamily="34" charset="0"/>
              <a:buChar char="•"/>
            </a:pPr>
            <a:endParaRPr lang="en-IN" dirty="0">
              <a:latin typeface="Comic Sans MS" pitchFamily="66" charset="0"/>
            </a:endParaRPr>
          </a:p>
        </p:txBody>
      </p:sp>
    </p:spTree>
    <p:extLst>
      <p:ext uri="{BB962C8B-B14F-4D97-AF65-F5344CB8AC3E}">
        <p14:creationId xmlns:p14="http://schemas.microsoft.com/office/powerpoint/2010/main" val="388126272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
          <p:cNvSpPr txBox="1">
            <a:spLocks noChangeArrowheads="1"/>
          </p:cNvSpPr>
          <p:nvPr/>
        </p:nvSpPr>
        <p:spPr bwMode="auto">
          <a:xfrm>
            <a:off x="2607791" y="764704"/>
            <a:ext cx="3908425" cy="861774"/>
          </a:xfrm>
          <a:prstGeom prst="rect">
            <a:avLst/>
          </a:prstGeom>
          <a:noFill/>
          <a:ln w="9525">
            <a:noFill/>
            <a:miter lim="800000"/>
            <a:headEnd/>
            <a:tailEnd/>
          </a:ln>
        </p:spPr>
        <p:txBody>
          <a:bodyPr>
            <a:spAutoFit/>
          </a:bodyPr>
          <a:lstStyle/>
          <a:p>
            <a:pPr algn="ctr" fontAlgn="base">
              <a:spcBef>
                <a:spcPct val="0"/>
              </a:spcBef>
              <a:spcAft>
                <a:spcPct val="0"/>
              </a:spcAft>
            </a:pPr>
            <a:r>
              <a:rPr lang="en-US" sz="2400" dirty="0">
                <a:solidFill>
                  <a:srgbClr val="000000"/>
                </a:solidFill>
                <a:latin typeface="Comic Sans MS" pitchFamily="66" charset="0"/>
                <a:cs typeface="Arial" pitchFamily="34" charset="0"/>
              </a:rPr>
              <a:t>Thanks for your attention</a:t>
            </a:r>
          </a:p>
          <a:p>
            <a:pPr algn="ctr" fontAlgn="base">
              <a:spcBef>
                <a:spcPct val="0"/>
              </a:spcBef>
              <a:spcAft>
                <a:spcPct val="0"/>
              </a:spcAft>
            </a:pPr>
            <a:endParaRPr lang="en-US" sz="1000" dirty="0">
              <a:solidFill>
                <a:srgbClr val="000000"/>
              </a:solidFill>
              <a:latin typeface="Comic Sans MS" pitchFamily="66" charset="0"/>
              <a:cs typeface="Arial" pitchFamily="34" charset="0"/>
            </a:endParaRPr>
          </a:p>
          <a:p>
            <a:pPr algn="ctr" fontAlgn="base">
              <a:spcBef>
                <a:spcPct val="0"/>
              </a:spcBef>
              <a:spcAft>
                <a:spcPct val="0"/>
              </a:spcAft>
            </a:pPr>
            <a:r>
              <a:rPr lang="en-US" sz="1600" dirty="0">
                <a:solidFill>
                  <a:srgbClr val="FFFFFF"/>
                </a:solidFill>
                <a:latin typeface="Comic Sans MS" pitchFamily="66" charset="0"/>
                <a:cs typeface="Arial" pitchFamily="34" charset="0"/>
              </a:rPr>
              <a:t>Email: </a:t>
            </a:r>
            <a:r>
              <a:rPr lang="en-US" sz="1600" dirty="0">
                <a:solidFill>
                  <a:srgbClr val="FFFFFF"/>
                </a:solidFill>
                <a:latin typeface="Comic Sans MS" pitchFamily="66" charset="0"/>
                <a:cs typeface="Arial" pitchFamily="34" charset="0"/>
                <a:hlinkClick r:id="rId2"/>
              </a:rPr>
              <a:t>sooraj@tropmet.res.in</a:t>
            </a:r>
            <a:endParaRPr lang="en-US" sz="1600" dirty="0">
              <a:solidFill>
                <a:srgbClr val="FFFFFF"/>
              </a:solidFill>
              <a:latin typeface="Comic Sans MS" pitchFamily="66" charset="0"/>
              <a:cs typeface="Arial" pitchFamily="34" charset="0"/>
            </a:endParaRPr>
          </a:p>
        </p:txBody>
      </p:sp>
      <p:sp>
        <p:nvSpPr>
          <p:cNvPr id="4" name="Rectangle 3"/>
          <p:cNvSpPr>
            <a:spLocks noChangeArrowheads="1"/>
          </p:cNvSpPr>
          <p:nvPr/>
        </p:nvSpPr>
        <p:spPr bwMode="auto">
          <a:xfrm>
            <a:off x="2411760" y="1988840"/>
            <a:ext cx="5256584" cy="295484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a:solidFill>
                  <a:srgbClr val="000000"/>
                </a:solidFill>
                <a:latin typeface="Comic Sans MS" pitchFamily="66" charset="0"/>
                <a:cs typeface="Arial" pitchFamily="34" charset="0"/>
              </a:rPr>
              <a:t>Thank You</a:t>
            </a:r>
          </a:p>
          <a:p>
            <a:pPr algn="ctr" fontAlgn="base">
              <a:spcBef>
                <a:spcPct val="0"/>
              </a:spcBef>
              <a:spcAft>
                <a:spcPct val="0"/>
              </a:spcAft>
            </a:pPr>
            <a:endParaRPr lang="en-US" sz="900" dirty="0">
              <a:solidFill>
                <a:srgbClr val="000000"/>
              </a:solidFill>
              <a:latin typeface="Comic Sans MS" pitchFamily="66" charset="0"/>
              <a:cs typeface="Arial" pitchFamily="34" charset="0"/>
            </a:endParaRPr>
          </a:p>
          <a:p>
            <a:pPr marL="1254125" lvl="1" indent="-174625" fontAlgn="base">
              <a:lnSpc>
                <a:spcPct val="150000"/>
              </a:lnSpc>
              <a:spcBef>
                <a:spcPct val="0"/>
              </a:spcBef>
              <a:spcAft>
                <a:spcPct val="0"/>
              </a:spcAft>
              <a:buFontTx/>
              <a:buChar char="•"/>
            </a:pPr>
            <a:endParaRPr lang="en-US" dirty="0">
              <a:solidFill>
                <a:srgbClr val="000000"/>
              </a:solidFill>
              <a:latin typeface="Comic Sans MS" pitchFamily="66" charset="0"/>
              <a:cs typeface="Arial" pitchFamily="34" charset="0"/>
            </a:endParaRPr>
          </a:p>
          <a:p>
            <a:pPr marL="1254125" lvl="1" indent="-174625" fontAlgn="base">
              <a:lnSpc>
                <a:spcPct val="150000"/>
              </a:lnSpc>
              <a:spcBef>
                <a:spcPct val="0"/>
              </a:spcBef>
              <a:spcAft>
                <a:spcPct val="0"/>
              </a:spcAft>
              <a:buFontTx/>
              <a:buChar char="•"/>
            </a:pPr>
            <a:r>
              <a:rPr lang="en-US" dirty="0">
                <a:solidFill>
                  <a:srgbClr val="000000"/>
                </a:solidFill>
                <a:latin typeface="Comic Sans MS" pitchFamily="66" charset="0"/>
                <a:cs typeface="Arial" pitchFamily="34" charset="0"/>
              </a:rPr>
              <a:t>ICRC-CORDEX 2023 Organizers </a:t>
            </a:r>
          </a:p>
          <a:p>
            <a:pPr marL="1254125" lvl="1" indent="-174625" fontAlgn="base">
              <a:lnSpc>
                <a:spcPct val="150000"/>
              </a:lnSpc>
              <a:spcBef>
                <a:spcPct val="0"/>
              </a:spcBef>
              <a:spcAft>
                <a:spcPct val="0"/>
              </a:spcAft>
              <a:buFontTx/>
              <a:buChar char="•"/>
            </a:pPr>
            <a:r>
              <a:rPr lang="en-US" dirty="0">
                <a:solidFill>
                  <a:srgbClr val="000000"/>
                </a:solidFill>
                <a:latin typeface="Comic Sans MS" pitchFamily="66" charset="0"/>
                <a:cs typeface="Arial" pitchFamily="34" charset="0"/>
              </a:rPr>
              <a:t>ICTP Italy</a:t>
            </a:r>
          </a:p>
          <a:p>
            <a:pPr marL="1254125" lvl="1" indent="-174625" fontAlgn="base">
              <a:lnSpc>
                <a:spcPct val="150000"/>
              </a:lnSpc>
              <a:spcBef>
                <a:spcPct val="0"/>
              </a:spcBef>
              <a:spcAft>
                <a:spcPct val="0"/>
              </a:spcAft>
              <a:buFontTx/>
              <a:buChar char="•"/>
            </a:pPr>
            <a:r>
              <a:rPr lang="en-US" dirty="0">
                <a:solidFill>
                  <a:srgbClr val="000000"/>
                </a:solidFill>
                <a:latin typeface="Comic Sans MS" pitchFamily="66" charset="0"/>
                <a:cs typeface="Arial" pitchFamily="34" charset="0"/>
              </a:rPr>
              <a:t>IITM HPC Support</a:t>
            </a:r>
          </a:p>
          <a:p>
            <a:pPr marL="1254125" lvl="1" indent="-174625" fontAlgn="base">
              <a:lnSpc>
                <a:spcPct val="150000"/>
              </a:lnSpc>
              <a:spcBef>
                <a:spcPct val="0"/>
              </a:spcBef>
              <a:spcAft>
                <a:spcPct val="0"/>
              </a:spcAft>
              <a:buFontTx/>
              <a:buChar char="•"/>
            </a:pPr>
            <a:r>
              <a:rPr lang="en-US" dirty="0" err="1">
                <a:solidFill>
                  <a:srgbClr val="000000"/>
                </a:solidFill>
                <a:latin typeface="Comic Sans MS" pitchFamily="66" charset="0"/>
                <a:cs typeface="Arial" pitchFamily="34" charset="0"/>
              </a:rPr>
              <a:t>MoES</a:t>
            </a:r>
            <a:r>
              <a:rPr lang="en-US" dirty="0">
                <a:solidFill>
                  <a:srgbClr val="000000"/>
                </a:solidFill>
                <a:latin typeface="Comic Sans MS" pitchFamily="66" charset="0"/>
                <a:cs typeface="Arial" pitchFamily="34" charset="0"/>
              </a:rPr>
              <a:t> </a:t>
            </a:r>
            <a:r>
              <a:rPr lang="en-US" dirty="0" err="1">
                <a:solidFill>
                  <a:srgbClr val="000000"/>
                </a:solidFill>
                <a:latin typeface="Comic Sans MS" pitchFamily="66" charset="0"/>
                <a:cs typeface="Arial" pitchFamily="34" charset="0"/>
              </a:rPr>
              <a:t>GoI</a:t>
            </a:r>
            <a:r>
              <a:rPr lang="en-US" dirty="0">
                <a:solidFill>
                  <a:srgbClr val="000000"/>
                </a:solidFill>
                <a:latin typeface="Comic Sans MS" pitchFamily="66" charset="0"/>
                <a:cs typeface="Arial" pitchFamily="34" charset="0"/>
              </a:rPr>
              <a:t> </a:t>
            </a:r>
          </a:p>
          <a:p>
            <a:pPr marL="1254125" lvl="1" indent="-174625" fontAlgn="base">
              <a:lnSpc>
                <a:spcPct val="150000"/>
              </a:lnSpc>
              <a:spcBef>
                <a:spcPct val="0"/>
              </a:spcBef>
              <a:spcAft>
                <a:spcPct val="0"/>
              </a:spcAft>
              <a:buFontTx/>
              <a:buChar char="•"/>
            </a:pPr>
            <a:r>
              <a:rPr lang="en-US" dirty="0">
                <a:solidFill>
                  <a:srgbClr val="000000"/>
                </a:solidFill>
                <a:latin typeface="Comic Sans MS" pitchFamily="66" charset="0"/>
                <a:cs typeface="Arial" pitchFamily="34" charset="0"/>
              </a:rPr>
              <a:t>Director IITM</a:t>
            </a:r>
          </a:p>
        </p:txBody>
      </p:sp>
    </p:spTree>
    <p:extLst>
      <p:ext uri="{BB962C8B-B14F-4D97-AF65-F5344CB8AC3E}">
        <p14:creationId xmlns:p14="http://schemas.microsoft.com/office/powerpoint/2010/main" val="2410558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3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3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1">
                                            <p:txEl>
                                              <p:pRg st="2" end="2"/>
                                            </p:txEl>
                                          </p:spTgt>
                                        </p:tgtEl>
                                        <p:attrNameLst>
                                          <p:attrName>ppt_y</p:attrName>
                                        </p:attrNameLst>
                                      </p:cBhvr>
                                      <p:tavLst>
                                        <p:tav tm="0">
                                          <p:val>
                                            <p:strVal val="1+#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736</Words>
  <Application>Microsoft Office PowerPoint</Application>
  <PresentationFormat>On-screen Show (4:3)</PresentationFormat>
  <Paragraphs>75</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sanjayj</dc:creator>
  <cp:lastModifiedBy>Sooraj</cp:lastModifiedBy>
  <cp:revision>43</cp:revision>
  <dcterms:created xsi:type="dcterms:W3CDTF">2023-09-24T07:26:37Z</dcterms:created>
  <dcterms:modified xsi:type="dcterms:W3CDTF">2023-09-27T02:35:42Z</dcterms:modified>
</cp:coreProperties>
</file>